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332" r:id="rId3"/>
    <p:sldId id="257" r:id="rId4"/>
    <p:sldId id="326" r:id="rId5"/>
    <p:sldId id="333" r:id="rId6"/>
    <p:sldId id="328" r:id="rId7"/>
    <p:sldId id="329" r:id="rId8"/>
    <p:sldId id="330" r:id="rId9"/>
    <p:sldId id="331" r:id="rId10"/>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31" autoAdjust="0"/>
    <p:restoredTop sz="90814" autoAdjust="0"/>
  </p:normalViewPr>
  <p:slideViewPr>
    <p:cSldViewPr>
      <p:cViewPr>
        <p:scale>
          <a:sx n="66" d="100"/>
          <a:sy n="66" d="100"/>
        </p:scale>
        <p:origin x="1548" y="46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D543638B-95D5-4104-A22A-158BD41F639E}" type="datetimeFigureOut">
              <a:rPr lang="en-US" smtClean="0"/>
              <a:t>10/31/2024</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F2D15BFA-C66B-411C-B8CD-386935314243}" type="slidenum">
              <a:rPr lang="en-US" smtClean="0"/>
              <a:t>‹#›</a:t>
            </a:fld>
            <a:endParaRPr lang="en-US"/>
          </a:p>
        </p:txBody>
      </p:sp>
    </p:spTree>
    <p:extLst>
      <p:ext uri="{BB962C8B-B14F-4D97-AF65-F5344CB8AC3E}">
        <p14:creationId xmlns:p14="http://schemas.microsoft.com/office/powerpoint/2010/main" val="1628221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2D15BFA-C66B-411C-B8CD-386935314243}" type="slidenum">
              <a:rPr lang="en-US" smtClean="0"/>
              <a:t>1</a:t>
            </a:fld>
            <a:endParaRPr lang="en-US"/>
          </a:p>
        </p:txBody>
      </p:sp>
    </p:spTree>
    <p:extLst>
      <p:ext uri="{BB962C8B-B14F-4D97-AF65-F5344CB8AC3E}">
        <p14:creationId xmlns:p14="http://schemas.microsoft.com/office/powerpoint/2010/main" val="801198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CA" b="1" baseline="0" dirty="0"/>
          </a:p>
        </p:txBody>
      </p:sp>
      <p:sp>
        <p:nvSpPr>
          <p:cNvPr id="4" name="Slide Number Placeholder 3"/>
          <p:cNvSpPr>
            <a:spLocks noGrp="1"/>
          </p:cNvSpPr>
          <p:nvPr>
            <p:ph type="sldNum" sz="quarter" idx="10"/>
          </p:nvPr>
        </p:nvSpPr>
        <p:spPr/>
        <p:txBody>
          <a:bodyPr/>
          <a:lstStyle/>
          <a:p>
            <a:fld id="{F2D15BFA-C66B-411C-B8CD-386935314243}" type="slidenum">
              <a:rPr lang="en-US" smtClean="0"/>
              <a:t>3</a:t>
            </a:fld>
            <a:endParaRPr lang="en-US"/>
          </a:p>
        </p:txBody>
      </p:sp>
    </p:spTree>
    <p:extLst>
      <p:ext uri="{BB962C8B-B14F-4D97-AF65-F5344CB8AC3E}">
        <p14:creationId xmlns:p14="http://schemas.microsoft.com/office/powerpoint/2010/main" val="2225151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CA" b="1" baseline="0" dirty="0"/>
          </a:p>
        </p:txBody>
      </p:sp>
      <p:sp>
        <p:nvSpPr>
          <p:cNvPr id="4" name="Slide Number Placeholder 3"/>
          <p:cNvSpPr>
            <a:spLocks noGrp="1"/>
          </p:cNvSpPr>
          <p:nvPr>
            <p:ph type="sldNum" sz="quarter" idx="10"/>
          </p:nvPr>
        </p:nvSpPr>
        <p:spPr/>
        <p:txBody>
          <a:bodyPr/>
          <a:lstStyle/>
          <a:p>
            <a:fld id="{F2D15BFA-C66B-411C-B8CD-386935314243}" type="slidenum">
              <a:rPr lang="en-US" smtClean="0"/>
              <a:t>4</a:t>
            </a:fld>
            <a:endParaRPr lang="en-US"/>
          </a:p>
        </p:txBody>
      </p:sp>
    </p:spTree>
    <p:extLst>
      <p:ext uri="{BB962C8B-B14F-4D97-AF65-F5344CB8AC3E}">
        <p14:creationId xmlns:p14="http://schemas.microsoft.com/office/powerpoint/2010/main" val="3358070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CA" b="1" baseline="0" dirty="0"/>
          </a:p>
        </p:txBody>
      </p:sp>
      <p:sp>
        <p:nvSpPr>
          <p:cNvPr id="4" name="Slide Number Placeholder 3"/>
          <p:cNvSpPr>
            <a:spLocks noGrp="1"/>
          </p:cNvSpPr>
          <p:nvPr>
            <p:ph type="sldNum" sz="quarter" idx="10"/>
          </p:nvPr>
        </p:nvSpPr>
        <p:spPr/>
        <p:txBody>
          <a:bodyPr/>
          <a:lstStyle/>
          <a:p>
            <a:fld id="{F2D15BFA-C66B-411C-B8CD-386935314243}" type="slidenum">
              <a:rPr lang="en-US" smtClean="0"/>
              <a:t>6</a:t>
            </a:fld>
            <a:endParaRPr lang="en-US"/>
          </a:p>
        </p:txBody>
      </p:sp>
    </p:spTree>
    <p:extLst>
      <p:ext uri="{BB962C8B-B14F-4D97-AF65-F5344CB8AC3E}">
        <p14:creationId xmlns:p14="http://schemas.microsoft.com/office/powerpoint/2010/main" val="1094046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CA" b="1" baseline="0" dirty="0"/>
          </a:p>
        </p:txBody>
      </p:sp>
      <p:sp>
        <p:nvSpPr>
          <p:cNvPr id="4" name="Slide Number Placeholder 3"/>
          <p:cNvSpPr>
            <a:spLocks noGrp="1"/>
          </p:cNvSpPr>
          <p:nvPr>
            <p:ph type="sldNum" sz="quarter" idx="10"/>
          </p:nvPr>
        </p:nvSpPr>
        <p:spPr/>
        <p:txBody>
          <a:bodyPr/>
          <a:lstStyle/>
          <a:p>
            <a:fld id="{F2D15BFA-C66B-411C-B8CD-386935314243}" type="slidenum">
              <a:rPr lang="en-US" smtClean="0"/>
              <a:t>7</a:t>
            </a:fld>
            <a:endParaRPr lang="en-US"/>
          </a:p>
        </p:txBody>
      </p:sp>
    </p:spTree>
    <p:extLst>
      <p:ext uri="{BB962C8B-B14F-4D97-AF65-F5344CB8AC3E}">
        <p14:creationId xmlns:p14="http://schemas.microsoft.com/office/powerpoint/2010/main" val="3127854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CA" b="1" baseline="0" dirty="0"/>
          </a:p>
        </p:txBody>
      </p:sp>
      <p:sp>
        <p:nvSpPr>
          <p:cNvPr id="4" name="Slide Number Placeholder 3"/>
          <p:cNvSpPr>
            <a:spLocks noGrp="1"/>
          </p:cNvSpPr>
          <p:nvPr>
            <p:ph type="sldNum" sz="quarter" idx="10"/>
          </p:nvPr>
        </p:nvSpPr>
        <p:spPr/>
        <p:txBody>
          <a:bodyPr/>
          <a:lstStyle/>
          <a:p>
            <a:fld id="{F2D15BFA-C66B-411C-B8CD-386935314243}" type="slidenum">
              <a:rPr lang="en-US" smtClean="0"/>
              <a:t>8</a:t>
            </a:fld>
            <a:endParaRPr lang="en-US"/>
          </a:p>
        </p:txBody>
      </p:sp>
    </p:spTree>
    <p:extLst>
      <p:ext uri="{BB962C8B-B14F-4D97-AF65-F5344CB8AC3E}">
        <p14:creationId xmlns:p14="http://schemas.microsoft.com/office/powerpoint/2010/main" val="1669375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CB1D6B-039C-4252-B3A7-30FA2066BC31}" type="datetime1">
              <a:rPr lang="en-US" smtClean="0"/>
              <a:t>10/31/2024</a:t>
            </a:fld>
            <a:endParaRPr lang="en-US"/>
          </a:p>
        </p:txBody>
      </p:sp>
      <p:sp>
        <p:nvSpPr>
          <p:cNvPr id="5" name="Footer Placeholder 4"/>
          <p:cNvSpPr>
            <a:spLocks noGrp="1"/>
          </p:cNvSpPr>
          <p:nvPr>
            <p:ph type="ftr" sz="quarter" idx="11"/>
          </p:nvPr>
        </p:nvSpPr>
        <p:spPr/>
        <p:txBody>
          <a:bodyPr/>
          <a:lstStyle/>
          <a:p>
            <a:r>
              <a:rPr lang="en-US"/>
              <a:t>Staff Orientation</a:t>
            </a:r>
          </a:p>
        </p:txBody>
      </p:sp>
      <p:sp>
        <p:nvSpPr>
          <p:cNvPr id="6" name="Slide Number Placeholder 5"/>
          <p:cNvSpPr>
            <a:spLocks noGrp="1"/>
          </p:cNvSpPr>
          <p:nvPr>
            <p:ph type="sldNum" sz="quarter" idx="12"/>
          </p:nvPr>
        </p:nvSpPr>
        <p:spPr/>
        <p:txBody>
          <a:bodyPr/>
          <a:lstStyle/>
          <a:p>
            <a:fld id="{F8415EA8-7DE5-4BBB-8F80-62CAB1584A3D}" type="slidenum">
              <a:rPr lang="en-US" smtClean="0"/>
              <a:t>‹#›</a:t>
            </a:fld>
            <a:endParaRPr lang="en-US"/>
          </a:p>
        </p:txBody>
      </p:sp>
    </p:spTree>
    <p:extLst>
      <p:ext uri="{BB962C8B-B14F-4D97-AF65-F5344CB8AC3E}">
        <p14:creationId xmlns:p14="http://schemas.microsoft.com/office/powerpoint/2010/main" val="297801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6EFDB8-AA4B-4906-9D83-A2AED6B9406B}" type="datetime1">
              <a:rPr lang="en-US" smtClean="0"/>
              <a:t>10/31/2024</a:t>
            </a:fld>
            <a:endParaRPr lang="en-US"/>
          </a:p>
        </p:txBody>
      </p:sp>
      <p:sp>
        <p:nvSpPr>
          <p:cNvPr id="5" name="Footer Placeholder 4"/>
          <p:cNvSpPr>
            <a:spLocks noGrp="1"/>
          </p:cNvSpPr>
          <p:nvPr>
            <p:ph type="ftr" sz="quarter" idx="11"/>
          </p:nvPr>
        </p:nvSpPr>
        <p:spPr/>
        <p:txBody>
          <a:bodyPr/>
          <a:lstStyle/>
          <a:p>
            <a:r>
              <a:rPr lang="en-US"/>
              <a:t>Staff Orientation</a:t>
            </a:r>
          </a:p>
        </p:txBody>
      </p:sp>
      <p:sp>
        <p:nvSpPr>
          <p:cNvPr id="6" name="Slide Number Placeholder 5"/>
          <p:cNvSpPr>
            <a:spLocks noGrp="1"/>
          </p:cNvSpPr>
          <p:nvPr>
            <p:ph type="sldNum" sz="quarter" idx="12"/>
          </p:nvPr>
        </p:nvSpPr>
        <p:spPr/>
        <p:txBody>
          <a:bodyPr/>
          <a:lstStyle/>
          <a:p>
            <a:fld id="{F8415EA8-7DE5-4BBB-8F80-62CAB1584A3D}" type="slidenum">
              <a:rPr lang="en-US" smtClean="0"/>
              <a:t>‹#›</a:t>
            </a:fld>
            <a:endParaRPr lang="en-US"/>
          </a:p>
        </p:txBody>
      </p:sp>
    </p:spTree>
    <p:extLst>
      <p:ext uri="{BB962C8B-B14F-4D97-AF65-F5344CB8AC3E}">
        <p14:creationId xmlns:p14="http://schemas.microsoft.com/office/powerpoint/2010/main" val="191187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1CEE28-EB62-44DF-94BA-FCC3007AA8E6}" type="datetime1">
              <a:rPr lang="en-US" smtClean="0"/>
              <a:t>10/31/2024</a:t>
            </a:fld>
            <a:endParaRPr lang="en-US"/>
          </a:p>
        </p:txBody>
      </p:sp>
      <p:sp>
        <p:nvSpPr>
          <p:cNvPr id="5" name="Footer Placeholder 4"/>
          <p:cNvSpPr>
            <a:spLocks noGrp="1"/>
          </p:cNvSpPr>
          <p:nvPr>
            <p:ph type="ftr" sz="quarter" idx="11"/>
          </p:nvPr>
        </p:nvSpPr>
        <p:spPr/>
        <p:txBody>
          <a:bodyPr/>
          <a:lstStyle/>
          <a:p>
            <a:r>
              <a:rPr lang="en-US"/>
              <a:t>Staff Orientation</a:t>
            </a:r>
          </a:p>
        </p:txBody>
      </p:sp>
      <p:sp>
        <p:nvSpPr>
          <p:cNvPr id="6" name="Slide Number Placeholder 5"/>
          <p:cNvSpPr>
            <a:spLocks noGrp="1"/>
          </p:cNvSpPr>
          <p:nvPr>
            <p:ph type="sldNum" sz="quarter" idx="12"/>
          </p:nvPr>
        </p:nvSpPr>
        <p:spPr/>
        <p:txBody>
          <a:bodyPr/>
          <a:lstStyle/>
          <a:p>
            <a:fld id="{F8415EA8-7DE5-4BBB-8F80-62CAB1584A3D}" type="slidenum">
              <a:rPr lang="en-US" smtClean="0"/>
              <a:t>‹#›</a:t>
            </a:fld>
            <a:endParaRPr lang="en-US"/>
          </a:p>
        </p:txBody>
      </p:sp>
    </p:spTree>
    <p:extLst>
      <p:ext uri="{BB962C8B-B14F-4D97-AF65-F5344CB8AC3E}">
        <p14:creationId xmlns:p14="http://schemas.microsoft.com/office/powerpoint/2010/main" val="3784534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73D8F0-6FF3-4506-8A28-4F2AB699AC5B}" type="datetime1">
              <a:rPr lang="en-US" smtClean="0"/>
              <a:t>10/31/2024</a:t>
            </a:fld>
            <a:endParaRPr lang="en-US"/>
          </a:p>
        </p:txBody>
      </p:sp>
      <p:sp>
        <p:nvSpPr>
          <p:cNvPr id="5" name="Footer Placeholder 4"/>
          <p:cNvSpPr>
            <a:spLocks noGrp="1"/>
          </p:cNvSpPr>
          <p:nvPr>
            <p:ph type="ftr" sz="quarter" idx="11"/>
          </p:nvPr>
        </p:nvSpPr>
        <p:spPr/>
        <p:txBody>
          <a:bodyPr/>
          <a:lstStyle/>
          <a:p>
            <a:r>
              <a:rPr lang="en-US"/>
              <a:t>Staff Orientation</a:t>
            </a:r>
          </a:p>
        </p:txBody>
      </p:sp>
      <p:sp>
        <p:nvSpPr>
          <p:cNvPr id="6" name="Slide Number Placeholder 5"/>
          <p:cNvSpPr>
            <a:spLocks noGrp="1"/>
          </p:cNvSpPr>
          <p:nvPr>
            <p:ph type="sldNum" sz="quarter" idx="12"/>
          </p:nvPr>
        </p:nvSpPr>
        <p:spPr/>
        <p:txBody>
          <a:bodyPr/>
          <a:lstStyle/>
          <a:p>
            <a:fld id="{F8415EA8-7DE5-4BBB-8F80-62CAB1584A3D}" type="slidenum">
              <a:rPr lang="en-US" smtClean="0"/>
              <a:t>‹#›</a:t>
            </a:fld>
            <a:endParaRPr lang="en-US"/>
          </a:p>
        </p:txBody>
      </p:sp>
    </p:spTree>
    <p:extLst>
      <p:ext uri="{BB962C8B-B14F-4D97-AF65-F5344CB8AC3E}">
        <p14:creationId xmlns:p14="http://schemas.microsoft.com/office/powerpoint/2010/main" val="20594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E7F2C4-3570-40EE-B973-37CB7FD79F88}" type="datetime1">
              <a:rPr lang="en-US" smtClean="0"/>
              <a:t>10/31/2024</a:t>
            </a:fld>
            <a:endParaRPr lang="en-US"/>
          </a:p>
        </p:txBody>
      </p:sp>
      <p:sp>
        <p:nvSpPr>
          <p:cNvPr id="5" name="Footer Placeholder 4"/>
          <p:cNvSpPr>
            <a:spLocks noGrp="1"/>
          </p:cNvSpPr>
          <p:nvPr>
            <p:ph type="ftr" sz="quarter" idx="11"/>
          </p:nvPr>
        </p:nvSpPr>
        <p:spPr/>
        <p:txBody>
          <a:bodyPr/>
          <a:lstStyle/>
          <a:p>
            <a:r>
              <a:rPr lang="en-US"/>
              <a:t>Staff Orientation</a:t>
            </a:r>
          </a:p>
        </p:txBody>
      </p:sp>
      <p:sp>
        <p:nvSpPr>
          <p:cNvPr id="6" name="Slide Number Placeholder 5"/>
          <p:cNvSpPr>
            <a:spLocks noGrp="1"/>
          </p:cNvSpPr>
          <p:nvPr>
            <p:ph type="sldNum" sz="quarter" idx="12"/>
          </p:nvPr>
        </p:nvSpPr>
        <p:spPr/>
        <p:txBody>
          <a:bodyPr/>
          <a:lstStyle/>
          <a:p>
            <a:fld id="{F8415EA8-7DE5-4BBB-8F80-62CAB1584A3D}" type="slidenum">
              <a:rPr lang="en-US" smtClean="0"/>
              <a:t>‹#›</a:t>
            </a:fld>
            <a:endParaRPr lang="en-US"/>
          </a:p>
        </p:txBody>
      </p:sp>
    </p:spTree>
    <p:extLst>
      <p:ext uri="{BB962C8B-B14F-4D97-AF65-F5344CB8AC3E}">
        <p14:creationId xmlns:p14="http://schemas.microsoft.com/office/powerpoint/2010/main" val="1314175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6A5EDE-6C7E-48E7-A101-D62B8E6BFDD8}" type="datetime1">
              <a:rPr lang="en-US" smtClean="0"/>
              <a:t>10/31/2024</a:t>
            </a:fld>
            <a:endParaRPr lang="en-US"/>
          </a:p>
        </p:txBody>
      </p:sp>
      <p:sp>
        <p:nvSpPr>
          <p:cNvPr id="6" name="Footer Placeholder 5"/>
          <p:cNvSpPr>
            <a:spLocks noGrp="1"/>
          </p:cNvSpPr>
          <p:nvPr>
            <p:ph type="ftr" sz="quarter" idx="11"/>
          </p:nvPr>
        </p:nvSpPr>
        <p:spPr/>
        <p:txBody>
          <a:bodyPr/>
          <a:lstStyle/>
          <a:p>
            <a:r>
              <a:rPr lang="en-US"/>
              <a:t>Staff Orientation</a:t>
            </a:r>
          </a:p>
        </p:txBody>
      </p:sp>
      <p:sp>
        <p:nvSpPr>
          <p:cNvPr id="7" name="Slide Number Placeholder 6"/>
          <p:cNvSpPr>
            <a:spLocks noGrp="1"/>
          </p:cNvSpPr>
          <p:nvPr>
            <p:ph type="sldNum" sz="quarter" idx="12"/>
          </p:nvPr>
        </p:nvSpPr>
        <p:spPr/>
        <p:txBody>
          <a:bodyPr/>
          <a:lstStyle/>
          <a:p>
            <a:fld id="{F8415EA8-7DE5-4BBB-8F80-62CAB1584A3D}" type="slidenum">
              <a:rPr lang="en-US" smtClean="0"/>
              <a:t>‹#›</a:t>
            </a:fld>
            <a:endParaRPr lang="en-US"/>
          </a:p>
        </p:txBody>
      </p:sp>
    </p:spTree>
    <p:extLst>
      <p:ext uri="{BB962C8B-B14F-4D97-AF65-F5344CB8AC3E}">
        <p14:creationId xmlns:p14="http://schemas.microsoft.com/office/powerpoint/2010/main" val="2519621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C318E6-C22F-4D13-9A66-D5EABA6804C7}" type="datetime1">
              <a:rPr lang="en-US" smtClean="0"/>
              <a:t>10/31/2024</a:t>
            </a:fld>
            <a:endParaRPr lang="en-US"/>
          </a:p>
        </p:txBody>
      </p:sp>
      <p:sp>
        <p:nvSpPr>
          <p:cNvPr id="8" name="Footer Placeholder 7"/>
          <p:cNvSpPr>
            <a:spLocks noGrp="1"/>
          </p:cNvSpPr>
          <p:nvPr>
            <p:ph type="ftr" sz="quarter" idx="11"/>
          </p:nvPr>
        </p:nvSpPr>
        <p:spPr/>
        <p:txBody>
          <a:bodyPr/>
          <a:lstStyle/>
          <a:p>
            <a:r>
              <a:rPr lang="en-US"/>
              <a:t>Staff Orientation</a:t>
            </a:r>
          </a:p>
        </p:txBody>
      </p:sp>
      <p:sp>
        <p:nvSpPr>
          <p:cNvPr id="9" name="Slide Number Placeholder 8"/>
          <p:cNvSpPr>
            <a:spLocks noGrp="1"/>
          </p:cNvSpPr>
          <p:nvPr>
            <p:ph type="sldNum" sz="quarter" idx="12"/>
          </p:nvPr>
        </p:nvSpPr>
        <p:spPr/>
        <p:txBody>
          <a:bodyPr/>
          <a:lstStyle/>
          <a:p>
            <a:fld id="{F8415EA8-7DE5-4BBB-8F80-62CAB1584A3D}" type="slidenum">
              <a:rPr lang="en-US" smtClean="0"/>
              <a:t>‹#›</a:t>
            </a:fld>
            <a:endParaRPr lang="en-US"/>
          </a:p>
        </p:txBody>
      </p:sp>
    </p:spTree>
    <p:extLst>
      <p:ext uri="{BB962C8B-B14F-4D97-AF65-F5344CB8AC3E}">
        <p14:creationId xmlns:p14="http://schemas.microsoft.com/office/powerpoint/2010/main" val="2011150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C2902F-3A8D-44F1-BE68-917450C0FA93}" type="datetime1">
              <a:rPr lang="en-US" smtClean="0"/>
              <a:t>10/31/2024</a:t>
            </a:fld>
            <a:endParaRPr lang="en-US"/>
          </a:p>
        </p:txBody>
      </p:sp>
      <p:sp>
        <p:nvSpPr>
          <p:cNvPr id="4" name="Footer Placeholder 3"/>
          <p:cNvSpPr>
            <a:spLocks noGrp="1"/>
          </p:cNvSpPr>
          <p:nvPr>
            <p:ph type="ftr" sz="quarter" idx="11"/>
          </p:nvPr>
        </p:nvSpPr>
        <p:spPr/>
        <p:txBody>
          <a:bodyPr/>
          <a:lstStyle/>
          <a:p>
            <a:r>
              <a:rPr lang="en-US"/>
              <a:t>Staff Orientation</a:t>
            </a:r>
          </a:p>
        </p:txBody>
      </p:sp>
      <p:sp>
        <p:nvSpPr>
          <p:cNvPr id="5" name="Slide Number Placeholder 4"/>
          <p:cNvSpPr>
            <a:spLocks noGrp="1"/>
          </p:cNvSpPr>
          <p:nvPr>
            <p:ph type="sldNum" sz="quarter" idx="12"/>
          </p:nvPr>
        </p:nvSpPr>
        <p:spPr/>
        <p:txBody>
          <a:bodyPr/>
          <a:lstStyle/>
          <a:p>
            <a:fld id="{F8415EA8-7DE5-4BBB-8F80-62CAB1584A3D}" type="slidenum">
              <a:rPr lang="en-US" smtClean="0"/>
              <a:t>‹#›</a:t>
            </a:fld>
            <a:endParaRPr lang="en-US"/>
          </a:p>
        </p:txBody>
      </p:sp>
    </p:spTree>
    <p:extLst>
      <p:ext uri="{BB962C8B-B14F-4D97-AF65-F5344CB8AC3E}">
        <p14:creationId xmlns:p14="http://schemas.microsoft.com/office/powerpoint/2010/main" val="3796625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43D30A-387D-404A-A8B6-8A4BA3F7A317}" type="datetime1">
              <a:rPr lang="en-US" smtClean="0"/>
              <a:t>10/31/2024</a:t>
            </a:fld>
            <a:endParaRPr lang="en-US"/>
          </a:p>
        </p:txBody>
      </p:sp>
      <p:sp>
        <p:nvSpPr>
          <p:cNvPr id="3" name="Footer Placeholder 2"/>
          <p:cNvSpPr>
            <a:spLocks noGrp="1"/>
          </p:cNvSpPr>
          <p:nvPr>
            <p:ph type="ftr" sz="quarter" idx="11"/>
          </p:nvPr>
        </p:nvSpPr>
        <p:spPr/>
        <p:txBody>
          <a:bodyPr/>
          <a:lstStyle/>
          <a:p>
            <a:r>
              <a:rPr lang="en-US"/>
              <a:t>Staff Orientation</a:t>
            </a:r>
          </a:p>
        </p:txBody>
      </p:sp>
      <p:sp>
        <p:nvSpPr>
          <p:cNvPr id="4" name="Slide Number Placeholder 3"/>
          <p:cNvSpPr>
            <a:spLocks noGrp="1"/>
          </p:cNvSpPr>
          <p:nvPr>
            <p:ph type="sldNum" sz="quarter" idx="12"/>
          </p:nvPr>
        </p:nvSpPr>
        <p:spPr/>
        <p:txBody>
          <a:bodyPr/>
          <a:lstStyle/>
          <a:p>
            <a:fld id="{F8415EA8-7DE5-4BBB-8F80-62CAB1584A3D}" type="slidenum">
              <a:rPr lang="en-US" smtClean="0"/>
              <a:t>‹#›</a:t>
            </a:fld>
            <a:endParaRPr lang="en-US"/>
          </a:p>
        </p:txBody>
      </p:sp>
    </p:spTree>
    <p:extLst>
      <p:ext uri="{BB962C8B-B14F-4D97-AF65-F5344CB8AC3E}">
        <p14:creationId xmlns:p14="http://schemas.microsoft.com/office/powerpoint/2010/main" val="51448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9B6A72-DD9D-4A4E-B960-4442E44C9B6D}" type="datetime1">
              <a:rPr lang="en-US" smtClean="0"/>
              <a:t>10/31/2024</a:t>
            </a:fld>
            <a:endParaRPr lang="en-US"/>
          </a:p>
        </p:txBody>
      </p:sp>
      <p:sp>
        <p:nvSpPr>
          <p:cNvPr id="6" name="Footer Placeholder 5"/>
          <p:cNvSpPr>
            <a:spLocks noGrp="1"/>
          </p:cNvSpPr>
          <p:nvPr>
            <p:ph type="ftr" sz="quarter" idx="11"/>
          </p:nvPr>
        </p:nvSpPr>
        <p:spPr/>
        <p:txBody>
          <a:bodyPr/>
          <a:lstStyle/>
          <a:p>
            <a:r>
              <a:rPr lang="en-US"/>
              <a:t>Staff Orientation</a:t>
            </a:r>
          </a:p>
        </p:txBody>
      </p:sp>
      <p:sp>
        <p:nvSpPr>
          <p:cNvPr id="7" name="Slide Number Placeholder 6"/>
          <p:cNvSpPr>
            <a:spLocks noGrp="1"/>
          </p:cNvSpPr>
          <p:nvPr>
            <p:ph type="sldNum" sz="quarter" idx="12"/>
          </p:nvPr>
        </p:nvSpPr>
        <p:spPr/>
        <p:txBody>
          <a:bodyPr/>
          <a:lstStyle/>
          <a:p>
            <a:fld id="{F8415EA8-7DE5-4BBB-8F80-62CAB1584A3D}" type="slidenum">
              <a:rPr lang="en-US" smtClean="0"/>
              <a:t>‹#›</a:t>
            </a:fld>
            <a:endParaRPr lang="en-US"/>
          </a:p>
        </p:txBody>
      </p:sp>
    </p:spTree>
    <p:extLst>
      <p:ext uri="{BB962C8B-B14F-4D97-AF65-F5344CB8AC3E}">
        <p14:creationId xmlns:p14="http://schemas.microsoft.com/office/powerpoint/2010/main" val="415214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A660C1-BA6B-4152-95F3-89900B8FE036}" type="datetime1">
              <a:rPr lang="en-US" smtClean="0"/>
              <a:t>10/31/2024</a:t>
            </a:fld>
            <a:endParaRPr lang="en-US"/>
          </a:p>
        </p:txBody>
      </p:sp>
      <p:sp>
        <p:nvSpPr>
          <p:cNvPr id="6" name="Footer Placeholder 5"/>
          <p:cNvSpPr>
            <a:spLocks noGrp="1"/>
          </p:cNvSpPr>
          <p:nvPr>
            <p:ph type="ftr" sz="quarter" idx="11"/>
          </p:nvPr>
        </p:nvSpPr>
        <p:spPr/>
        <p:txBody>
          <a:bodyPr/>
          <a:lstStyle/>
          <a:p>
            <a:r>
              <a:rPr lang="en-US"/>
              <a:t>Staff Orientation</a:t>
            </a:r>
          </a:p>
        </p:txBody>
      </p:sp>
      <p:sp>
        <p:nvSpPr>
          <p:cNvPr id="7" name="Slide Number Placeholder 6"/>
          <p:cNvSpPr>
            <a:spLocks noGrp="1"/>
          </p:cNvSpPr>
          <p:nvPr>
            <p:ph type="sldNum" sz="quarter" idx="12"/>
          </p:nvPr>
        </p:nvSpPr>
        <p:spPr/>
        <p:txBody>
          <a:bodyPr/>
          <a:lstStyle/>
          <a:p>
            <a:fld id="{F8415EA8-7DE5-4BBB-8F80-62CAB1584A3D}" type="slidenum">
              <a:rPr lang="en-US" smtClean="0"/>
              <a:t>‹#›</a:t>
            </a:fld>
            <a:endParaRPr lang="en-US"/>
          </a:p>
        </p:txBody>
      </p:sp>
    </p:spTree>
    <p:extLst>
      <p:ext uri="{BB962C8B-B14F-4D97-AF65-F5344CB8AC3E}">
        <p14:creationId xmlns:p14="http://schemas.microsoft.com/office/powerpoint/2010/main" val="68667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9EAB0-EC29-43E4-BD9B-0AA84336ABD5}" type="datetime1">
              <a:rPr lang="en-US" smtClean="0"/>
              <a:t>10/31/2024</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Staff Orientation</a:t>
            </a: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415EA8-7DE5-4BBB-8F80-62CAB1584A3D}" type="slidenum">
              <a:rPr lang="en-US" smtClean="0"/>
              <a:t>‹#›</a:t>
            </a:fld>
            <a:endParaRPr lang="en-US"/>
          </a:p>
        </p:txBody>
      </p:sp>
    </p:spTree>
    <p:extLst>
      <p:ext uri="{BB962C8B-B14F-4D97-AF65-F5344CB8AC3E}">
        <p14:creationId xmlns:p14="http://schemas.microsoft.com/office/powerpoint/2010/main" val="1154846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5000" y="5715000"/>
            <a:ext cx="5452872" cy="934778"/>
          </a:xfrm>
          <a:prstGeom prst="rect">
            <a:avLst/>
          </a:prstGeom>
        </p:spPr>
      </p:pic>
      <p:sp>
        <p:nvSpPr>
          <p:cNvPr id="4" name="TextBox 3"/>
          <p:cNvSpPr txBox="1"/>
          <p:nvPr/>
        </p:nvSpPr>
        <p:spPr>
          <a:xfrm>
            <a:off x="0" y="2248178"/>
            <a:ext cx="9144000" cy="369332"/>
          </a:xfrm>
          <a:prstGeom prst="rect">
            <a:avLst/>
          </a:prstGeom>
          <a:solidFill>
            <a:srgbClr val="376092"/>
          </a:solidFill>
        </p:spPr>
        <p:txBody>
          <a:bodyPr wrap="square" rtlCol="0">
            <a:spAutoFit/>
          </a:bodyPr>
          <a:lstStyle/>
          <a:p>
            <a:endParaRPr lang="en-CA" dirty="0">
              <a:solidFill>
                <a:srgbClr val="0070C0"/>
              </a:solidFill>
            </a:endParaRPr>
          </a:p>
        </p:txBody>
      </p:sp>
      <p:sp>
        <p:nvSpPr>
          <p:cNvPr id="7" name="Rectangle 6"/>
          <p:cNvSpPr/>
          <p:nvPr/>
        </p:nvSpPr>
        <p:spPr>
          <a:xfrm>
            <a:off x="0" y="2971800"/>
            <a:ext cx="9144000" cy="2525712"/>
          </a:xfrm>
          <a:prstGeom prst="rect">
            <a:avLst/>
          </a:prstGeom>
          <a:solidFill>
            <a:srgbClr val="1F49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0070C0"/>
              </a:solidFill>
            </a:endParaRPr>
          </a:p>
        </p:txBody>
      </p:sp>
      <p:sp>
        <p:nvSpPr>
          <p:cNvPr id="2" name="Title 1"/>
          <p:cNvSpPr>
            <a:spLocks noGrp="1"/>
          </p:cNvSpPr>
          <p:nvPr>
            <p:ph type="ctrTitle"/>
          </p:nvPr>
        </p:nvSpPr>
        <p:spPr>
          <a:xfrm>
            <a:off x="685800" y="3319463"/>
            <a:ext cx="7772400" cy="1470025"/>
          </a:xfrm>
        </p:spPr>
        <p:txBody>
          <a:bodyPr>
            <a:noAutofit/>
          </a:bodyPr>
          <a:lstStyle/>
          <a:p>
            <a:r>
              <a:rPr lang="en-US" sz="3600" b="1" dirty="0">
                <a:solidFill>
                  <a:schemeClr val="bg1"/>
                </a:solidFill>
              </a:rPr>
              <a:t>Diversity, Equity, Inclusion, Social Accountability, Anti-Racism </a:t>
            </a:r>
            <a:br>
              <a:rPr lang="en-CA" sz="3600" b="1" dirty="0">
                <a:solidFill>
                  <a:schemeClr val="bg1"/>
                </a:solidFill>
              </a:rPr>
            </a:br>
            <a:r>
              <a:rPr lang="en-US" sz="3600" b="1" dirty="0">
                <a:solidFill>
                  <a:schemeClr val="bg1"/>
                </a:solidFill>
              </a:rPr>
              <a:t>Report Card, Q1 – 2024/2025</a:t>
            </a:r>
            <a:endParaRPr lang="en-CA" sz="3600" b="1" dirty="0">
              <a:solidFill>
                <a:schemeClr val="bg1"/>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0600" y="152400"/>
            <a:ext cx="7315200" cy="2095778"/>
          </a:xfrm>
          <a:prstGeom prst="rect">
            <a:avLst/>
          </a:prstGeom>
        </p:spPr>
      </p:pic>
    </p:spTree>
    <p:extLst>
      <p:ext uri="{BB962C8B-B14F-4D97-AF65-F5344CB8AC3E}">
        <p14:creationId xmlns:p14="http://schemas.microsoft.com/office/powerpoint/2010/main" val="375047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Message from Kate Fyfe</a:t>
            </a:r>
            <a:endParaRPr lang="en-CA" dirty="0">
              <a:solidFill>
                <a:srgbClr val="0070C0"/>
              </a:solidFill>
            </a:endParaRPr>
          </a:p>
        </p:txBody>
      </p:sp>
      <p:sp>
        <p:nvSpPr>
          <p:cNvPr id="3" name="Content Placeholder 2"/>
          <p:cNvSpPr>
            <a:spLocks noGrp="1"/>
          </p:cNvSpPr>
          <p:nvPr>
            <p:ph idx="1"/>
          </p:nvPr>
        </p:nvSpPr>
        <p:spPr>
          <a:xfrm>
            <a:off x="2932545" y="1600200"/>
            <a:ext cx="5754255" cy="4114800"/>
          </a:xfrm>
        </p:spPr>
        <p:txBody>
          <a:bodyPr>
            <a:noAutofit/>
          </a:bodyPr>
          <a:lstStyle/>
          <a:p>
            <a:pPr marL="0" indent="0">
              <a:buNone/>
            </a:pPr>
            <a:r>
              <a:rPr lang="en-US" sz="1100" i="1" dirty="0">
                <a:latin typeface="Comic Sans MS" panose="030F0702030302020204" pitchFamily="66" charset="0"/>
              </a:rPr>
              <a:t>“I am pleased to see our first </a:t>
            </a:r>
            <a:r>
              <a:rPr lang="en-CA" sz="1100" i="1" dirty="0">
                <a:latin typeface="Comic Sans MS" panose="030F0702030302020204" pitchFamily="66" charset="0"/>
              </a:rPr>
              <a:t>Diversity, Equity, Inclusion, Social Accountability and Anti-Racism (DEISA-A) Report Card come to fruition. The following pages outline some of our recent key milestones.  There are many more initiatives underway and I am grateful for our full team and organizational approach that is powering up our health equity work.</a:t>
            </a:r>
          </a:p>
          <a:p>
            <a:pPr marL="0" indent="0">
              <a:buNone/>
            </a:pPr>
            <a:endParaRPr lang="en-CA" sz="1100" i="1" dirty="0">
              <a:latin typeface="Comic Sans MS" panose="030F0702030302020204" pitchFamily="66" charset="0"/>
            </a:endParaRPr>
          </a:p>
          <a:p>
            <a:pPr marL="0" indent="0">
              <a:buNone/>
            </a:pPr>
            <a:r>
              <a:rPr lang="en-CA" sz="1100" i="1" dirty="0">
                <a:latin typeface="Comic Sans MS" panose="030F0702030302020204" pitchFamily="66" charset="0"/>
              </a:rPr>
              <a:t>The Timmins and District Hospital DEISA-A Advisory Committee has been exceptional in helping to move health equity learnings and initiatives forward.  We are pleased to have a fulsome committee of more than ten TADH staff and ten people from community organizations and/or with lived experience. </a:t>
            </a:r>
          </a:p>
          <a:p>
            <a:pPr marL="0" indent="0">
              <a:buNone/>
            </a:pPr>
            <a:endParaRPr lang="en-CA" sz="1100" i="1" dirty="0">
              <a:latin typeface="Comic Sans MS" panose="030F0702030302020204" pitchFamily="66" charset="0"/>
            </a:endParaRPr>
          </a:p>
          <a:p>
            <a:pPr marL="0" indent="0">
              <a:buNone/>
            </a:pPr>
            <a:r>
              <a:rPr lang="en-CA" sz="1100" i="1" dirty="0">
                <a:latin typeface="Comic Sans MS" panose="030F0702030302020204" pitchFamily="66" charset="0"/>
              </a:rPr>
              <a:t>Our staff, volunteers and physicians have all been exceptional in working through a health equity lens and approach in our programs and services.  It’s a shared responsibility.</a:t>
            </a:r>
          </a:p>
          <a:p>
            <a:pPr marL="0" indent="0">
              <a:buNone/>
            </a:pPr>
            <a:endParaRPr lang="en-CA" sz="1100" i="1" dirty="0">
              <a:latin typeface="Comic Sans MS" panose="030F0702030302020204" pitchFamily="66" charset="0"/>
            </a:endParaRPr>
          </a:p>
          <a:p>
            <a:pPr marL="0" indent="0">
              <a:buNone/>
            </a:pPr>
            <a:r>
              <a:rPr lang="en-CA" sz="1100" i="1" dirty="0">
                <a:latin typeface="Comic Sans MS" panose="030F0702030302020204" pitchFamily="66" charset="0"/>
              </a:rPr>
              <a:t>Everyone deserves quality health care that is tailored to their needs, regardless of where they live or who they are. </a:t>
            </a:r>
          </a:p>
          <a:p>
            <a:pPr marL="0" indent="0">
              <a:buNone/>
            </a:pPr>
            <a:endParaRPr lang="en-CA" sz="1100" i="1" dirty="0">
              <a:latin typeface="Comic Sans MS" panose="030F0702030302020204" pitchFamily="66" charset="0"/>
            </a:endParaRPr>
          </a:p>
          <a:p>
            <a:pPr marL="0" indent="0">
              <a:buNone/>
            </a:pPr>
            <a:r>
              <a:rPr lang="en-CA" sz="1100" i="1" dirty="0">
                <a:latin typeface="Comic Sans MS" panose="030F0702030302020204" pitchFamily="66" charset="0"/>
              </a:rPr>
              <a:t>I look forward to continuing to work in partnership to continue this important work.”</a:t>
            </a:r>
          </a:p>
          <a:p>
            <a:pPr marL="0" indent="0">
              <a:buNone/>
            </a:pPr>
            <a:endParaRPr lang="en-CA" sz="1100" i="1" dirty="0">
              <a:latin typeface="Comic Sans MS" panose="030F0702030302020204" pitchFamily="66" charset="0"/>
            </a:endParaRPr>
          </a:p>
          <a:p>
            <a:pPr marL="457200" lvl="1" indent="0">
              <a:buNone/>
            </a:pPr>
            <a:r>
              <a:rPr lang="en-CA" sz="1000" dirty="0"/>
              <a:t>-Kate Fyfe, President and CEO, Timmins and District Hospital (TADH) </a:t>
            </a:r>
          </a:p>
        </p:txBody>
      </p:sp>
      <p:sp>
        <p:nvSpPr>
          <p:cNvPr id="4" name="Date Placeholder 3"/>
          <p:cNvSpPr>
            <a:spLocks noGrp="1"/>
          </p:cNvSpPr>
          <p:nvPr>
            <p:ph type="dt" sz="half" idx="10"/>
          </p:nvPr>
        </p:nvSpPr>
        <p:spPr/>
        <p:txBody>
          <a:bodyPr/>
          <a:lstStyle/>
          <a:p>
            <a:r>
              <a:rPr lang="en-US" dirty="0"/>
              <a:t>April 2024</a:t>
            </a:r>
          </a:p>
        </p:txBody>
      </p:sp>
      <p:sp>
        <p:nvSpPr>
          <p:cNvPr id="5" name="Footer Placeholder 4"/>
          <p:cNvSpPr>
            <a:spLocks noGrp="1"/>
          </p:cNvSpPr>
          <p:nvPr>
            <p:ph type="ftr" sz="quarter" idx="11"/>
          </p:nvPr>
        </p:nvSpPr>
        <p:spPr>
          <a:xfrm>
            <a:off x="1447800" y="6356352"/>
            <a:ext cx="6629400" cy="365125"/>
          </a:xfrm>
        </p:spPr>
        <p:txBody>
          <a:bodyPr/>
          <a:lstStyle/>
          <a:p>
            <a:r>
              <a:rPr lang="en-CA" dirty="0"/>
              <a:t>Diversity, Equity, Inclusion, Social Accountability and Anti-Racism Report Card, Q1 2024/25</a:t>
            </a:r>
            <a:endParaRPr lang="en-US" dirty="0"/>
          </a:p>
        </p:txBody>
      </p:sp>
      <p:sp>
        <p:nvSpPr>
          <p:cNvPr id="6" name="Slide Number Placeholder 5"/>
          <p:cNvSpPr>
            <a:spLocks noGrp="1"/>
          </p:cNvSpPr>
          <p:nvPr>
            <p:ph type="sldNum" sz="quarter" idx="12"/>
          </p:nvPr>
        </p:nvSpPr>
        <p:spPr/>
        <p:txBody>
          <a:bodyPr/>
          <a:lstStyle/>
          <a:p>
            <a:fld id="{F8415EA8-7DE5-4BBB-8F80-62CAB1584A3D}" type="slidenum">
              <a:rPr lang="en-US" smtClean="0"/>
              <a:t>2</a:t>
            </a:fld>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1828800"/>
            <a:ext cx="2286000" cy="3427196"/>
          </a:xfrm>
          <a:prstGeom prst="rect">
            <a:avLst/>
          </a:prstGeom>
        </p:spPr>
      </p:pic>
    </p:spTree>
    <p:extLst>
      <p:ext uri="{BB962C8B-B14F-4D97-AF65-F5344CB8AC3E}">
        <p14:creationId xmlns:p14="http://schemas.microsoft.com/office/powerpoint/2010/main" val="3038283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914400"/>
            <a:ext cx="8282940" cy="5441952"/>
          </a:xfrm>
        </p:spPr>
        <p:txBody>
          <a:bodyPr>
            <a:normAutofit fontScale="40000" lnSpcReduction="20000"/>
          </a:bodyPr>
          <a:lstStyle/>
          <a:p>
            <a:pPr marL="0" indent="0">
              <a:buNone/>
            </a:pPr>
            <a:r>
              <a:rPr lang="en-US" sz="3000" dirty="0"/>
              <a:t>Health equity is woven into the five priorities of the 2022-2027 TADH Strategic Plan, in addition to a stand-alone priority entitled </a:t>
            </a:r>
            <a:r>
              <a:rPr lang="en-US" sz="3000" i="1" dirty="0"/>
              <a:t>Equity and Social Accountability</a:t>
            </a:r>
            <a:r>
              <a:rPr lang="en-US" sz="3000" dirty="0"/>
              <a:t>.  These priorities speak to the level of commitment TADH places on health equity.  Our five strategic plan priorities are:   </a:t>
            </a:r>
            <a:endParaRPr lang="en-CA" sz="3000" dirty="0"/>
          </a:p>
          <a:p>
            <a:pPr marL="0" indent="0">
              <a:buNone/>
            </a:pPr>
            <a:r>
              <a:rPr lang="en-US" sz="3000" dirty="0"/>
              <a:t> </a:t>
            </a:r>
            <a:endParaRPr lang="en-CA" sz="3000" dirty="0"/>
          </a:p>
          <a:p>
            <a:pPr lvl="0"/>
            <a:r>
              <a:rPr lang="en-CA" sz="3000" dirty="0"/>
              <a:t>To Improve the experience of hospital patients.</a:t>
            </a:r>
          </a:p>
          <a:p>
            <a:pPr lvl="0"/>
            <a:r>
              <a:rPr lang="en-CA" sz="3000" dirty="0"/>
              <a:t>To Improve the experience and wellbeing of health providers.</a:t>
            </a:r>
          </a:p>
          <a:p>
            <a:pPr lvl="0"/>
            <a:r>
              <a:rPr lang="en-CA" sz="3000" dirty="0"/>
              <a:t>To Improve population health.</a:t>
            </a:r>
          </a:p>
          <a:p>
            <a:pPr lvl="0"/>
            <a:r>
              <a:rPr lang="en-CA" sz="3000" dirty="0"/>
              <a:t>To Sustain the financial health of our hospital. </a:t>
            </a:r>
          </a:p>
          <a:p>
            <a:pPr lvl="0"/>
            <a:r>
              <a:rPr lang="en-CA" sz="3000" dirty="0"/>
              <a:t>To Focus on equity and social accountability. </a:t>
            </a:r>
          </a:p>
          <a:p>
            <a:pPr marL="0" indent="0">
              <a:buNone/>
            </a:pPr>
            <a:r>
              <a:rPr lang="en-CA" sz="3000" dirty="0"/>
              <a:t> </a:t>
            </a:r>
          </a:p>
          <a:p>
            <a:pPr marL="0" indent="0">
              <a:buNone/>
            </a:pPr>
            <a:r>
              <a:rPr lang="en-CA" sz="3000" dirty="0"/>
              <a:t>To help deliver on these priorities, TADH established a Diversity, Equity, Inclusion, Social Accountability and Anti-Racism (DEISA-A) committee in the spring of 2023.  The goal of this committee is to inform and provide feedback to TADH senior leadership on transformational improvements related to equity and social accountability.</a:t>
            </a:r>
          </a:p>
          <a:p>
            <a:pPr marL="0" indent="0">
              <a:buNone/>
            </a:pPr>
            <a:endParaRPr lang="en-CA" sz="3000" dirty="0"/>
          </a:p>
          <a:p>
            <a:pPr marL="0" indent="0">
              <a:buNone/>
            </a:pPr>
            <a:r>
              <a:rPr lang="en-CA" sz="3000" dirty="0"/>
              <a:t>Our DEISA-A Committee has two overarching priorities:</a:t>
            </a:r>
          </a:p>
          <a:p>
            <a:pPr marL="0" indent="0">
              <a:buNone/>
            </a:pPr>
            <a:r>
              <a:rPr lang="en-CA" sz="3000" dirty="0"/>
              <a:t> </a:t>
            </a:r>
          </a:p>
          <a:p>
            <a:pPr lvl="0"/>
            <a:r>
              <a:rPr lang="en-CA" sz="3000" dirty="0"/>
              <a:t>Expand the capacity within TADH to support advancing DEISA-A work across the Cochrane District health system to achieve better health outcomes for people.</a:t>
            </a:r>
          </a:p>
          <a:p>
            <a:pPr lvl="0"/>
            <a:r>
              <a:rPr lang="en-CA" sz="3000" dirty="0"/>
              <a:t>Work in partnership to reduce health disparities and address DEISA-A for equity seeking population groups across the District to improve patient health care access, experience and outcomes. </a:t>
            </a:r>
          </a:p>
          <a:p>
            <a:pPr marL="0" indent="0">
              <a:buNone/>
            </a:pPr>
            <a:r>
              <a:rPr lang="en-CA" sz="3000" dirty="0"/>
              <a:t> </a:t>
            </a:r>
          </a:p>
          <a:p>
            <a:pPr marL="0" indent="0">
              <a:buNone/>
            </a:pPr>
            <a:endParaRPr lang="en-CA" sz="3000" dirty="0"/>
          </a:p>
          <a:p>
            <a:pPr marL="0" indent="0">
              <a:buNone/>
            </a:pPr>
            <a:r>
              <a:rPr lang="en-CA" sz="3000" b="1" dirty="0"/>
              <a:t>This report card tracks our DEISA-A progress and outlines key steps and/or achievements that have taken place on a quarterly basis, based on three indicators:</a:t>
            </a:r>
            <a:endParaRPr lang="en-CA" sz="3000" dirty="0"/>
          </a:p>
          <a:p>
            <a:endParaRPr lang="en-CA" sz="3000" dirty="0"/>
          </a:p>
          <a:p>
            <a:pPr lvl="0"/>
            <a:r>
              <a:rPr lang="en-CA" sz="3000" b="1" dirty="0"/>
              <a:t>DEISA-A internal initiatives accomplished or contributed to;</a:t>
            </a:r>
            <a:endParaRPr lang="en-CA" sz="3000" dirty="0"/>
          </a:p>
          <a:p>
            <a:pPr lvl="0"/>
            <a:r>
              <a:rPr lang="en-CA" sz="3000" b="1" dirty="0"/>
              <a:t>Process improvement accomplishments that enable/support the advancement of health equity;</a:t>
            </a:r>
            <a:endParaRPr lang="en-CA" sz="3000" dirty="0"/>
          </a:p>
          <a:p>
            <a:pPr lvl="0"/>
            <a:r>
              <a:rPr lang="en-CA" sz="3000" b="1" dirty="0"/>
              <a:t>Work across the system to help reduce disparities in services related to access, experience, and outcomes. </a:t>
            </a:r>
            <a:endParaRPr lang="en-CA" sz="3000" dirty="0"/>
          </a:p>
          <a:p>
            <a:pPr marL="0" indent="0">
              <a:buNone/>
            </a:pPr>
            <a:br>
              <a:rPr lang="en-CA" b="1" dirty="0"/>
            </a:br>
            <a:r>
              <a:rPr lang="en-US" sz="2400" b="1" dirty="0"/>
              <a:t> </a:t>
            </a:r>
          </a:p>
        </p:txBody>
      </p:sp>
      <p:sp>
        <p:nvSpPr>
          <p:cNvPr id="5" name="TextBox 4"/>
          <p:cNvSpPr txBox="1"/>
          <p:nvPr/>
        </p:nvSpPr>
        <p:spPr>
          <a:xfrm>
            <a:off x="396240" y="329627"/>
            <a:ext cx="8305800" cy="461665"/>
          </a:xfrm>
          <a:prstGeom prst="rect">
            <a:avLst/>
          </a:prstGeom>
          <a:solidFill>
            <a:schemeClr val="accent1">
              <a:lumMod val="75000"/>
            </a:schemeClr>
          </a:solidFill>
        </p:spPr>
        <p:txBody>
          <a:bodyPr wrap="square" rtlCol="0">
            <a:spAutoFit/>
          </a:bodyPr>
          <a:lstStyle/>
          <a:p>
            <a:pPr algn="ctr"/>
            <a:r>
              <a:rPr lang="en-US" sz="2400" b="1" dirty="0">
                <a:solidFill>
                  <a:schemeClr val="bg1"/>
                </a:solidFill>
              </a:rPr>
              <a:t>Introduction</a:t>
            </a:r>
            <a:endParaRPr lang="en-CA" sz="2400" b="1" dirty="0">
              <a:solidFill>
                <a:schemeClr val="bg1"/>
              </a:solidFill>
            </a:endParaRPr>
          </a:p>
        </p:txBody>
      </p:sp>
      <p:sp>
        <p:nvSpPr>
          <p:cNvPr id="6" name="Date Placeholder 5"/>
          <p:cNvSpPr>
            <a:spLocks noGrp="1"/>
          </p:cNvSpPr>
          <p:nvPr>
            <p:ph type="dt" sz="half" idx="10"/>
          </p:nvPr>
        </p:nvSpPr>
        <p:spPr/>
        <p:txBody>
          <a:bodyPr/>
          <a:lstStyle/>
          <a:p>
            <a:r>
              <a:rPr lang="en-US" dirty="0"/>
              <a:t>April 2024</a:t>
            </a:r>
          </a:p>
        </p:txBody>
      </p:sp>
      <p:sp>
        <p:nvSpPr>
          <p:cNvPr id="7" name="Footer Placeholder 6"/>
          <p:cNvSpPr>
            <a:spLocks noGrp="1"/>
          </p:cNvSpPr>
          <p:nvPr>
            <p:ph type="ftr" sz="quarter" idx="11"/>
          </p:nvPr>
        </p:nvSpPr>
        <p:spPr>
          <a:xfrm>
            <a:off x="1600200" y="6356352"/>
            <a:ext cx="6553200" cy="365125"/>
          </a:xfrm>
        </p:spPr>
        <p:txBody>
          <a:bodyPr/>
          <a:lstStyle/>
          <a:p>
            <a:r>
              <a:rPr lang="en-CA" dirty="0"/>
              <a:t>Diversity, Equity, Inclusion, Social Accountability and Anti-Racism Report Card, Q1 2024/25</a:t>
            </a:r>
            <a:endParaRPr lang="en-US" dirty="0"/>
          </a:p>
        </p:txBody>
      </p:sp>
      <p:sp>
        <p:nvSpPr>
          <p:cNvPr id="8" name="Slide Number Placeholder 7"/>
          <p:cNvSpPr>
            <a:spLocks noGrp="1"/>
          </p:cNvSpPr>
          <p:nvPr>
            <p:ph type="sldNum" sz="quarter" idx="12"/>
          </p:nvPr>
        </p:nvSpPr>
        <p:spPr/>
        <p:txBody>
          <a:bodyPr/>
          <a:lstStyle/>
          <a:p>
            <a:fld id="{F8415EA8-7DE5-4BBB-8F80-62CAB1584A3D}" type="slidenum">
              <a:rPr lang="en-US" smtClean="0"/>
              <a:t>3</a:t>
            </a:fld>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6800" y="1371600"/>
            <a:ext cx="4038600" cy="1191057"/>
          </a:xfrm>
          <a:prstGeom prst="rect">
            <a:avLst/>
          </a:prstGeom>
        </p:spPr>
      </p:pic>
    </p:spTree>
    <p:extLst>
      <p:ext uri="{BB962C8B-B14F-4D97-AF65-F5344CB8AC3E}">
        <p14:creationId xmlns:p14="http://schemas.microsoft.com/office/powerpoint/2010/main" val="4199068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990600"/>
            <a:ext cx="8305800" cy="5365752"/>
          </a:xfrm>
        </p:spPr>
        <p:txBody>
          <a:bodyPr>
            <a:normAutofit fontScale="77500" lnSpcReduction="20000"/>
          </a:bodyPr>
          <a:lstStyle/>
          <a:p>
            <a:pPr marL="0" indent="0">
              <a:buNone/>
            </a:pPr>
            <a:endParaRPr lang="en-US" sz="1900" dirty="0"/>
          </a:p>
          <a:p>
            <a:pPr marL="0" indent="0">
              <a:buNone/>
            </a:pPr>
            <a:endParaRPr lang="en-US" sz="1900" dirty="0"/>
          </a:p>
          <a:p>
            <a:pPr marL="0" indent="0" algn="ctr">
              <a:buNone/>
            </a:pPr>
            <a:r>
              <a:rPr lang="en-US" sz="3500" b="1" dirty="0"/>
              <a:t>Spotlight </a:t>
            </a:r>
          </a:p>
          <a:p>
            <a:pPr marL="0" indent="0">
              <a:buNone/>
            </a:pPr>
            <a:endParaRPr lang="en-US" sz="2600" b="1" dirty="0"/>
          </a:p>
          <a:p>
            <a:pPr marL="0" indent="0">
              <a:buNone/>
            </a:pPr>
            <a:endParaRPr lang="en-US" sz="2600" b="1" dirty="0"/>
          </a:p>
          <a:p>
            <a:pPr marL="0" indent="0">
              <a:buNone/>
            </a:pPr>
            <a:r>
              <a:rPr lang="en-US" sz="2300" dirty="0"/>
              <a:t>In the late fall of 2023, the Timmins and District Hospital (TADH) </a:t>
            </a:r>
            <a:r>
              <a:rPr lang="en-CA" sz="2300" dirty="0"/>
              <a:t>Diversity, Equity, Inclusion, Social Accountability and Anti-Racism (DEISA-A) Advisory Committee</a:t>
            </a:r>
            <a:r>
              <a:rPr lang="en-US" sz="2300" dirty="0"/>
              <a:t> </a:t>
            </a:r>
            <a:r>
              <a:rPr lang="en-CA" sz="2300" dirty="0"/>
              <a:t> developed a 2023-2024 Health Equity Work Plan.  This plan has 19 Calls to Action and is the foundational work from which our hospital is advancing health equity work.  The Committee meets monthly and reports on progress or any delays in initiatives underway.</a:t>
            </a:r>
          </a:p>
          <a:p>
            <a:pPr marL="0" indent="0">
              <a:buNone/>
            </a:pPr>
            <a:endParaRPr lang="en-CA" sz="2300" dirty="0"/>
          </a:p>
          <a:p>
            <a:pPr marL="0" indent="0">
              <a:buNone/>
            </a:pPr>
            <a:r>
              <a:rPr lang="en-CA" sz="2300" dirty="0"/>
              <a:t>In early spring 2024, a organizational health equity analysis was completed further to engagement with more than 140 individuals.  Fifteen additional calls to action/recommendations have arisen out of this work.  </a:t>
            </a:r>
          </a:p>
          <a:p>
            <a:pPr marL="0" indent="0">
              <a:buNone/>
            </a:pPr>
            <a:endParaRPr lang="en-CA" sz="2300" dirty="0"/>
          </a:p>
          <a:p>
            <a:pPr marL="0" indent="0">
              <a:buNone/>
            </a:pPr>
            <a:r>
              <a:rPr lang="en-CA" sz="2300" dirty="0"/>
              <a:t>Health equity is advancing at TADH due to a full organizational and team approach.  Health equity is not a program or project – it s about creating meaningful outcomes that positively impact the lives of people we serve.  We continue to work in partnership and remain open to learning along our health equity journey.</a:t>
            </a:r>
            <a:endParaRPr lang="en-CA" sz="2900" dirty="0"/>
          </a:p>
        </p:txBody>
      </p:sp>
      <p:sp>
        <p:nvSpPr>
          <p:cNvPr id="5" name="TextBox 4"/>
          <p:cNvSpPr txBox="1"/>
          <p:nvPr/>
        </p:nvSpPr>
        <p:spPr>
          <a:xfrm>
            <a:off x="396240" y="329627"/>
            <a:ext cx="8305800" cy="461665"/>
          </a:xfrm>
          <a:prstGeom prst="rect">
            <a:avLst/>
          </a:prstGeom>
          <a:solidFill>
            <a:schemeClr val="accent1">
              <a:lumMod val="75000"/>
            </a:schemeClr>
          </a:solidFill>
        </p:spPr>
        <p:txBody>
          <a:bodyPr wrap="square" rtlCol="0">
            <a:spAutoFit/>
          </a:bodyPr>
          <a:lstStyle/>
          <a:p>
            <a:pPr algn="ctr"/>
            <a:r>
              <a:rPr lang="en-US" sz="2400" b="1" dirty="0">
                <a:solidFill>
                  <a:schemeClr val="bg1"/>
                </a:solidFill>
              </a:rPr>
              <a:t>Context and Spotlight</a:t>
            </a:r>
            <a:endParaRPr lang="en-CA" sz="2400" b="1" dirty="0">
              <a:solidFill>
                <a:schemeClr val="bg1"/>
              </a:solidFill>
            </a:endParaRPr>
          </a:p>
        </p:txBody>
      </p:sp>
      <p:sp>
        <p:nvSpPr>
          <p:cNvPr id="6" name="Date Placeholder 5"/>
          <p:cNvSpPr>
            <a:spLocks noGrp="1"/>
          </p:cNvSpPr>
          <p:nvPr>
            <p:ph type="dt" sz="half" idx="10"/>
          </p:nvPr>
        </p:nvSpPr>
        <p:spPr/>
        <p:txBody>
          <a:bodyPr/>
          <a:lstStyle/>
          <a:p>
            <a:r>
              <a:rPr lang="en-US" dirty="0"/>
              <a:t>April 2024</a:t>
            </a:r>
          </a:p>
        </p:txBody>
      </p:sp>
      <p:sp>
        <p:nvSpPr>
          <p:cNvPr id="7" name="Footer Placeholder 6"/>
          <p:cNvSpPr>
            <a:spLocks noGrp="1"/>
          </p:cNvSpPr>
          <p:nvPr>
            <p:ph type="ftr" sz="quarter" idx="11"/>
          </p:nvPr>
        </p:nvSpPr>
        <p:spPr>
          <a:xfrm>
            <a:off x="1600200" y="6356352"/>
            <a:ext cx="6553200" cy="365125"/>
          </a:xfrm>
        </p:spPr>
        <p:txBody>
          <a:bodyPr/>
          <a:lstStyle/>
          <a:p>
            <a:r>
              <a:rPr lang="en-CA" dirty="0"/>
              <a:t>Diversity, Equity, Inclusion, Social Accountability and Anti-Racism Report Card, Q1 2024/25</a:t>
            </a:r>
            <a:endParaRPr lang="en-US" dirty="0"/>
          </a:p>
        </p:txBody>
      </p:sp>
      <p:sp>
        <p:nvSpPr>
          <p:cNvPr id="8" name="Slide Number Placeholder 7"/>
          <p:cNvSpPr>
            <a:spLocks noGrp="1"/>
          </p:cNvSpPr>
          <p:nvPr>
            <p:ph type="sldNum" sz="quarter" idx="12"/>
          </p:nvPr>
        </p:nvSpPr>
        <p:spPr/>
        <p:txBody>
          <a:bodyPr/>
          <a:lstStyle/>
          <a:p>
            <a:fld id="{F8415EA8-7DE5-4BBB-8F80-62CAB1584A3D}" type="slidenum">
              <a:rPr lang="en-US" smtClean="0"/>
              <a:t>4</a:t>
            </a:fld>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791292"/>
            <a:ext cx="1181268" cy="1502009"/>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010474" y="793601"/>
            <a:ext cx="1179451" cy="1499700"/>
          </a:xfrm>
          <a:prstGeom prst="rect">
            <a:avLst/>
          </a:prstGeom>
        </p:spPr>
      </p:pic>
    </p:spTree>
    <p:extLst>
      <p:ext uri="{BB962C8B-B14F-4D97-AF65-F5344CB8AC3E}">
        <p14:creationId xmlns:p14="http://schemas.microsoft.com/office/powerpoint/2010/main" val="3783583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April 2024</a:t>
            </a:r>
          </a:p>
        </p:txBody>
      </p:sp>
      <p:sp>
        <p:nvSpPr>
          <p:cNvPr id="5" name="Footer Placeholder 4"/>
          <p:cNvSpPr>
            <a:spLocks noGrp="1"/>
          </p:cNvSpPr>
          <p:nvPr>
            <p:ph type="ftr" sz="quarter" idx="11"/>
          </p:nvPr>
        </p:nvSpPr>
        <p:spPr>
          <a:xfrm>
            <a:off x="1447800" y="6356352"/>
            <a:ext cx="6477000" cy="365125"/>
          </a:xfrm>
        </p:spPr>
        <p:txBody>
          <a:bodyPr/>
          <a:lstStyle/>
          <a:p>
            <a:r>
              <a:rPr lang="en-CA" dirty="0"/>
              <a:t>Diversity, Equity, Inclusion, Social Accountability and Anti-Racism Report Card, Q1 2024/25</a:t>
            </a:r>
            <a:endParaRPr lang="en-US" dirty="0"/>
          </a:p>
        </p:txBody>
      </p:sp>
      <p:sp>
        <p:nvSpPr>
          <p:cNvPr id="6" name="Slide Number Placeholder 5"/>
          <p:cNvSpPr>
            <a:spLocks noGrp="1"/>
          </p:cNvSpPr>
          <p:nvPr>
            <p:ph type="sldNum" sz="quarter" idx="12"/>
          </p:nvPr>
        </p:nvSpPr>
        <p:spPr/>
        <p:txBody>
          <a:bodyPr/>
          <a:lstStyle/>
          <a:p>
            <a:fld id="{F8415EA8-7DE5-4BBB-8F80-62CAB1584A3D}" type="slidenum">
              <a:rPr lang="en-US" smtClean="0"/>
              <a:t>5</a:t>
            </a:fld>
            <a:endParaRPr lang="en-US"/>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33601"/>
            <a:ext cx="4953000" cy="2369101"/>
          </a:xfrm>
          <a:prstGeom prst="rect">
            <a:avLst/>
          </a:prstGeom>
        </p:spPr>
      </p:pic>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3000" y="2362200"/>
            <a:ext cx="4173653" cy="2457747"/>
          </a:xfrm>
          <a:prstGeom prst="rect">
            <a:avLst/>
          </a:prstGeom>
        </p:spPr>
      </p:pic>
      <p:sp>
        <p:nvSpPr>
          <p:cNvPr id="14" name="TextBox 13"/>
          <p:cNvSpPr txBox="1"/>
          <p:nvPr/>
        </p:nvSpPr>
        <p:spPr>
          <a:xfrm>
            <a:off x="0" y="0"/>
            <a:ext cx="9144000" cy="584775"/>
          </a:xfrm>
          <a:prstGeom prst="rect">
            <a:avLst/>
          </a:prstGeom>
          <a:solidFill>
            <a:schemeClr val="accent1">
              <a:lumMod val="75000"/>
            </a:schemeClr>
          </a:solidFill>
        </p:spPr>
        <p:txBody>
          <a:bodyPr wrap="square" rtlCol="0">
            <a:spAutoFit/>
          </a:bodyPr>
          <a:lstStyle/>
          <a:p>
            <a:pPr algn="ctr"/>
            <a:r>
              <a:rPr lang="en-US" sz="3200" b="1" dirty="0">
                <a:solidFill>
                  <a:schemeClr val="bg1"/>
                </a:solidFill>
              </a:rPr>
              <a:t>TADH Health Equity Milestone Timeline</a:t>
            </a:r>
            <a:endParaRPr lang="en-CA" sz="3200" b="1" dirty="0">
              <a:solidFill>
                <a:schemeClr val="bg1"/>
              </a:solidFill>
            </a:endParaRPr>
          </a:p>
        </p:txBody>
      </p:sp>
      <p:sp>
        <p:nvSpPr>
          <p:cNvPr id="15" name="Rectangle 14"/>
          <p:cNvSpPr/>
          <p:nvPr/>
        </p:nvSpPr>
        <p:spPr>
          <a:xfrm>
            <a:off x="0" y="5191780"/>
            <a:ext cx="9144000" cy="738664"/>
          </a:xfrm>
          <a:prstGeom prst="rect">
            <a:avLst/>
          </a:prstGeom>
        </p:spPr>
        <p:txBody>
          <a:bodyPr wrap="square">
            <a:spAutoFit/>
          </a:bodyPr>
          <a:lstStyle/>
          <a:p>
            <a:pPr algn="ctr"/>
            <a:r>
              <a:rPr lang="en-US" sz="1400" b="1" dirty="0"/>
              <a:t>Ongoing key initiatives</a:t>
            </a:r>
            <a:r>
              <a:rPr lang="en-US" sz="1400" dirty="0"/>
              <a:t>:  Advisory Committee Meetings, including: Patient and Family, Indigenous Advisory, French Language Services; Increased Health Equity Communications to TADH Employees and District Partners; DEISA-A Committee membership expansion.</a:t>
            </a:r>
          </a:p>
        </p:txBody>
      </p:sp>
    </p:spTree>
    <p:extLst>
      <p:ext uri="{BB962C8B-B14F-4D97-AF65-F5344CB8AC3E}">
        <p14:creationId xmlns:p14="http://schemas.microsoft.com/office/powerpoint/2010/main" val="2412715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240" y="844779"/>
            <a:ext cx="7985760" cy="5365752"/>
          </a:xfrm>
        </p:spPr>
        <p:txBody>
          <a:bodyPr>
            <a:normAutofit fontScale="40000" lnSpcReduction="20000"/>
          </a:bodyPr>
          <a:lstStyle/>
          <a:p>
            <a:pPr marL="0" indent="0">
              <a:buNone/>
            </a:pPr>
            <a:r>
              <a:rPr lang="en-US" sz="3000" dirty="0"/>
              <a:t> </a:t>
            </a:r>
            <a:endParaRPr lang="en-CA" sz="3000" dirty="0"/>
          </a:p>
          <a:p>
            <a:pPr lvl="0"/>
            <a:r>
              <a:rPr lang="en-CA" sz="3100" dirty="0"/>
              <a:t>Implemented Seamless MD (a personal digital education and monitoring system) to provide access to mental health supports for patients while they wait on hospital outpatient waitlist to see a therapist.</a:t>
            </a:r>
          </a:p>
          <a:p>
            <a:pPr marL="0" lvl="0" indent="0">
              <a:buNone/>
            </a:pPr>
            <a:endParaRPr lang="en-CA" sz="1200" dirty="0"/>
          </a:p>
          <a:p>
            <a:pPr lvl="0"/>
            <a:r>
              <a:rPr lang="en-CA" sz="3100" dirty="0"/>
              <a:t>Created a nicotine replacement therapy program for mental health patients in hospital to support them throughout admission, as part of the cessation of smoking on the hospital premises.</a:t>
            </a:r>
          </a:p>
          <a:p>
            <a:pPr lvl="0"/>
            <a:endParaRPr lang="en-CA" sz="1200" dirty="0"/>
          </a:p>
          <a:p>
            <a:pPr lvl="0"/>
            <a:r>
              <a:rPr lang="en-CA" sz="3100" dirty="0"/>
              <a:t>Implemented a designated wound care RN to enhance access to care for vulnerable outpatient populations, complex patients and in-clinic orthopedic patients.  More than 500 referrals have been received.</a:t>
            </a:r>
          </a:p>
          <a:p>
            <a:pPr lvl="0"/>
            <a:endParaRPr lang="en-CA" sz="1200" dirty="0"/>
          </a:p>
          <a:p>
            <a:pPr lvl="0"/>
            <a:r>
              <a:rPr lang="en-CA" sz="3100" dirty="0"/>
              <a:t>Undertook a health equity strength, gaps, opportunities, threats analysis which led to X recommendations.</a:t>
            </a:r>
          </a:p>
          <a:p>
            <a:pPr lvl="0"/>
            <a:endParaRPr lang="en-CA" sz="1200" dirty="0"/>
          </a:p>
          <a:p>
            <a:pPr lvl="0"/>
            <a:r>
              <a:rPr lang="en-CA" sz="3100" dirty="0"/>
              <a:t>Developed a health equity educational learning series available to all TADH employees and District-wide organizations and held three sessions to date.</a:t>
            </a:r>
          </a:p>
          <a:p>
            <a:pPr lvl="0"/>
            <a:endParaRPr lang="en-CA" sz="1200" dirty="0"/>
          </a:p>
          <a:p>
            <a:pPr lvl="0"/>
            <a:r>
              <a:rPr lang="en-CA" sz="3100" dirty="0"/>
              <a:t>Held two multi-cultural events to learn about  and celebrate new cultures.</a:t>
            </a:r>
          </a:p>
          <a:p>
            <a:pPr lvl="0"/>
            <a:endParaRPr lang="en-CA" sz="1200" dirty="0"/>
          </a:p>
          <a:p>
            <a:pPr lvl="0" fontAlgn="base"/>
            <a:r>
              <a:rPr lang="en-CA" sz="3100" dirty="0"/>
              <a:t>Participate in the Rural and Northern Immigration Pilot Program, resulting in 18 new hires (7 RN, 5 RPN, 5 PSW, 1 Social Worker).</a:t>
            </a:r>
          </a:p>
          <a:p>
            <a:pPr lvl="0" fontAlgn="base"/>
            <a:endParaRPr lang="en-CA" sz="1200" dirty="0"/>
          </a:p>
          <a:p>
            <a:pPr lvl="0" fontAlgn="base"/>
            <a:r>
              <a:rPr lang="en-CA" sz="3100" dirty="0"/>
              <a:t>Participate in the Ontario immigrant Nominee Program, resulting in three new hires (2 RPN, 1 RN).</a:t>
            </a:r>
          </a:p>
          <a:p>
            <a:pPr lvl="0" fontAlgn="base"/>
            <a:endParaRPr lang="en-CA" sz="1200" dirty="0"/>
          </a:p>
          <a:p>
            <a:pPr lvl="0" fontAlgn="base"/>
            <a:r>
              <a:rPr lang="en-CA" sz="3100" dirty="0"/>
              <a:t>Partnered with March of Dimes and received funding to support employee recruitment for people living with disabilities, resulting in one new hire.</a:t>
            </a:r>
            <a:r>
              <a:rPr lang="en-CA" sz="3100" b="1" dirty="0"/>
              <a:t> </a:t>
            </a:r>
          </a:p>
          <a:p>
            <a:pPr lvl="0" fontAlgn="base"/>
            <a:endParaRPr lang="en-CA" sz="1200" dirty="0"/>
          </a:p>
          <a:p>
            <a:pPr lvl="0"/>
            <a:r>
              <a:rPr lang="en-CA" sz="3100" dirty="0"/>
              <a:t>Successfully advocated for provincial one-time pressure relief funding for the continuation of clinical care services through the lens of improving health equity in the North, including Timmins and District.</a:t>
            </a:r>
          </a:p>
          <a:p>
            <a:pPr lvl="0"/>
            <a:endParaRPr lang="en-CA" sz="900" dirty="0"/>
          </a:p>
          <a:p>
            <a:pPr lvl="0" fontAlgn="base"/>
            <a:r>
              <a:rPr lang="en-CA" sz="3100" dirty="0"/>
              <a:t>Developed a two page document on Cochrane District Population Health and shared with employees and partners.</a:t>
            </a:r>
          </a:p>
          <a:p>
            <a:pPr lvl="0" fontAlgn="base"/>
            <a:endParaRPr lang="en-CA" sz="900" dirty="0"/>
          </a:p>
          <a:p>
            <a:pPr lvl="0" fontAlgn="base"/>
            <a:r>
              <a:rPr lang="en-CA" sz="3100" dirty="0"/>
              <a:t>Implementation of Health Information System (</a:t>
            </a:r>
            <a:r>
              <a:rPr lang="en-CA" sz="3100" dirty="0" err="1"/>
              <a:t>Meditech</a:t>
            </a:r>
            <a:r>
              <a:rPr lang="en-CA" sz="3100" dirty="0"/>
              <a:t> Expanse) allows for a digital platform that is inclusive and available for all population groups. Health care practitioners will have up-to-date digital information to make a decision tailored to each patient.  Digital capabilities include: collecting and analysing data, coordinating care, promotion of cultural competencies, enhanced health literacy and targeted interventions, to name a few.</a:t>
            </a:r>
          </a:p>
        </p:txBody>
      </p:sp>
      <p:sp>
        <p:nvSpPr>
          <p:cNvPr id="5" name="TextBox 4"/>
          <p:cNvSpPr txBox="1"/>
          <p:nvPr/>
        </p:nvSpPr>
        <p:spPr>
          <a:xfrm>
            <a:off x="396240" y="329627"/>
            <a:ext cx="8305800" cy="523220"/>
          </a:xfrm>
          <a:prstGeom prst="rect">
            <a:avLst/>
          </a:prstGeom>
          <a:solidFill>
            <a:schemeClr val="accent1">
              <a:lumMod val="75000"/>
            </a:schemeClr>
          </a:solidFill>
        </p:spPr>
        <p:txBody>
          <a:bodyPr wrap="square" rtlCol="0">
            <a:spAutoFit/>
          </a:bodyPr>
          <a:lstStyle/>
          <a:p>
            <a:pPr algn="ctr"/>
            <a:r>
              <a:rPr lang="en-US" sz="2800" b="1" dirty="0">
                <a:solidFill>
                  <a:schemeClr val="bg1"/>
                </a:solidFill>
              </a:rPr>
              <a:t>Internal Initiatives</a:t>
            </a:r>
            <a:endParaRPr lang="en-CA" sz="2800" b="1" dirty="0">
              <a:solidFill>
                <a:schemeClr val="bg1"/>
              </a:solidFill>
            </a:endParaRPr>
          </a:p>
        </p:txBody>
      </p:sp>
      <p:sp>
        <p:nvSpPr>
          <p:cNvPr id="6" name="Date Placeholder 5"/>
          <p:cNvSpPr>
            <a:spLocks noGrp="1"/>
          </p:cNvSpPr>
          <p:nvPr>
            <p:ph type="dt" sz="half" idx="10"/>
          </p:nvPr>
        </p:nvSpPr>
        <p:spPr/>
        <p:txBody>
          <a:bodyPr/>
          <a:lstStyle/>
          <a:p>
            <a:r>
              <a:rPr lang="en-US" dirty="0"/>
              <a:t>April 2024</a:t>
            </a:r>
          </a:p>
        </p:txBody>
      </p:sp>
      <p:sp>
        <p:nvSpPr>
          <p:cNvPr id="7" name="Footer Placeholder 6"/>
          <p:cNvSpPr>
            <a:spLocks noGrp="1"/>
          </p:cNvSpPr>
          <p:nvPr>
            <p:ph type="ftr" sz="quarter" idx="11"/>
          </p:nvPr>
        </p:nvSpPr>
        <p:spPr>
          <a:xfrm>
            <a:off x="1600200" y="6356352"/>
            <a:ext cx="6553200" cy="365125"/>
          </a:xfrm>
        </p:spPr>
        <p:txBody>
          <a:bodyPr/>
          <a:lstStyle/>
          <a:p>
            <a:r>
              <a:rPr lang="en-CA" dirty="0"/>
              <a:t>Diversity, Equity, Inclusion, Social Accountability and Anti-Racism Report Card, Q1 2024/25</a:t>
            </a:r>
            <a:endParaRPr lang="en-US" dirty="0"/>
          </a:p>
        </p:txBody>
      </p:sp>
      <p:sp>
        <p:nvSpPr>
          <p:cNvPr id="8" name="Slide Number Placeholder 7"/>
          <p:cNvSpPr>
            <a:spLocks noGrp="1"/>
          </p:cNvSpPr>
          <p:nvPr>
            <p:ph type="sldNum" sz="quarter" idx="12"/>
          </p:nvPr>
        </p:nvSpPr>
        <p:spPr/>
        <p:txBody>
          <a:bodyPr/>
          <a:lstStyle/>
          <a:p>
            <a:fld id="{F8415EA8-7DE5-4BBB-8F80-62CAB1584A3D}" type="slidenum">
              <a:rPr lang="en-US" smtClean="0"/>
              <a:t>6</a:t>
            </a:fld>
            <a:endParaRPr lang="en-US" dirty="0"/>
          </a:p>
        </p:txBody>
      </p:sp>
    </p:spTree>
    <p:extLst>
      <p:ext uri="{BB962C8B-B14F-4D97-AF65-F5344CB8AC3E}">
        <p14:creationId xmlns:p14="http://schemas.microsoft.com/office/powerpoint/2010/main" val="2960177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260" y="3097507"/>
            <a:ext cx="7985760" cy="3352800"/>
          </a:xfrm>
        </p:spPr>
        <p:txBody>
          <a:bodyPr>
            <a:normAutofit/>
          </a:bodyPr>
          <a:lstStyle/>
          <a:p>
            <a:r>
              <a:rPr lang="en-CA" sz="1700" dirty="0"/>
              <a:t>Implemented a fracture clinic improvement strategy to support access to follow up ED visit appointments for individuals without a home.</a:t>
            </a:r>
          </a:p>
          <a:p>
            <a:pPr lvl="0"/>
            <a:endParaRPr lang="en-CA" sz="400" dirty="0"/>
          </a:p>
          <a:p>
            <a:pPr lvl="0"/>
            <a:r>
              <a:rPr lang="en-CA" sz="1700" dirty="0"/>
              <a:t>New pediatric outpatient clinic has allowed more babies who otherwise would not have easy access to a healthcare professional in a timely fashion to be seen, including families who are often challenged with multiple risk factors for poor health outcomes related to food and shelter security, and increased mental health and addictions issues. </a:t>
            </a:r>
          </a:p>
          <a:p>
            <a:pPr lvl="0"/>
            <a:endParaRPr lang="en-CA" sz="400" dirty="0"/>
          </a:p>
          <a:p>
            <a:pPr lvl="0"/>
            <a:r>
              <a:rPr lang="en-CA" sz="1700" dirty="0"/>
              <a:t>Reviewed TADH Framework for Ethical Decision-Making to embed a health equity approach and process for use. </a:t>
            </a:r>
          </a:p>
          <a:p>
            <a:pPr marL="0" lvl="0" indent="0">
              <a:buNone/>
            </a:pPr>
            <a:endParaRPr lang="en-CA" sz="400" dirty="0"/>
          </a:p>
          <a:p>
            <a:pPr lvl="0"/>
            <a:r>
              <a:rPr lang="en-CA" sz="1700" dirty="0"/>
              <a:t>Reviewed new hire orientation process to embed health equity learning.</a:t>
            </a:r>
          </a:p>
        </p:txBody>
      </p:sp>
      <p:sp>
        <p:nvSpPr>
          <p:cNvPr id="5" name="TextBox 4"/>
          <p:cNvSpPr txBox="1"/>
          <p:nvPr/>
        </p:nvSpPr>
        <p:spPr>
          <a:xfrm>
            <a:off x="396240" y="329627"/>
            <a:ext cx="8305800" cy="523220"/>
          </a:xfrm>
          <a:prstGeom prst="rect">
            <a:avLst/>
          </a:prstGeom>
          <a:solidFill>
            <a:schemeClr val="accent1">
              <a:lumMod val="75000"/>
            </a:schemeClr>
          </a:solidFill>
        </p:spPr>
        <p:txBody>
          <a:bodyPr wrap="square" rtlCol="0">
            <a:spAutoFit/>
          </a:bodyPr>
          <a:lstStyle/>
          <a:p>
            <a:pPr algn="ctr"/>
            <a:r>
              <a:rPr lang="en-US" sz="2800" b="1" dirty="0">
                <a:solidFill>
                  <a:schemeClr val="bg1"/>
                </a:solidFill>
              </a:rPr>
              <a:t>Internal Process Improvements</a:t>
            </a:r>
            <a:endParaRPr lang="en-CA" sz="2800" b="1" dirty="0">
              <a:solidFill>
                <a:schemeClr val="bg1"/>
              </a:solidFill>
            </a:endParaRPr>
          </a:p>
        </p:txBody>
      </p:sp>
      <p:sp>
        <p:nvSpPr>
          <p:cNvPr id="6" name="Date Placeholder 5"/>
          <p:cNvSpPr>
            <a:spLocks noGrp="1"/>
          </p:cNvSpPr>
          <p:nvPr>
            <p:ph type="dt" sz="half" idx="10"/>
          </p:nvPr>
        </p:nvSpPr>
        <p:spPr/>
        <p:txBody>
          <a:bodyPr/>
          <a:lstStyle/>
          <a:p>
            <a:r>
              <a:rPr lang="en-US" dirty="0"/>
              <a:t>April 2024</a:t>
            </a:r>
          </a:p>
        </p:txBody>
      </p:sp>
      <p:sp>
        <p:nvSpPr>
          <p:cNvPr id="7" name="Footer Placeholder 6"/>
          <p:cNvSpPr>
            <a:spLocks noGrp="1"/>
          </p:cNvSpPr>
          <p:nvPr>
            <p:ph type="ftr" sz="quarter" idx="11"/>
          </p:nvPr>
        </p:nvSpPr>
        <p:spPr>
          <a:xfrm>
            <a:off x="1600200" y="6356352"/>
            <a:ext cx="6553200" cy="365125"/>
          </a:xfrm>
        </p:spPr>
        <p:txBody>
          <a:bodyPr/>
          <a:lstStyle/>
          <a:p>
            <a:r>
              <a:rPr lang="en-CA" dirty="0"/>
              <a:t>Diversity, Equity, Inclusion, Social Accountability and Anti-Racism Report Card, Q1 2024/25</a:t>
            </a:r>
            <a:endParaRPr lang="en-US" dirty="0"/>
          </a:p>
        </p:txBody>
      </p:sp>
      <p:sp>
        <p:nvSpPr>
          <p:cNvPr id="8" name="Slide Number Placeholder 7"/>
          <p:cNvSpPr>
            <a:spLocks noGrp="1"/>
          </p:cNvSpPr>
          <p:nvPr>
            <p:ph type="sldNum" sz="quarter" idx="12"/>
          </p:nvPr>
        </p:nvSpPr>
        <p:spPr/>
        <p:txBody>
          <a:bodyPr/>
          <a:lstStyle/>
          <a:p>
            <a:fld id="{F8415EA8-7DE5-4BBB-8F80-62CAB1584A3D}" type="slidenum">
              <a:rPr lang="en-US" smtClean="0"/>
              <a:t>7</a:t>
            </a:fld>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2800" y="894113"/>
            <a:ext cx="2306576" cy="2230087"/>
          </a:xfrm>
          <a:prstGeom prst="rect">
            <a:avLst/>
          </a:prstGeom>
        </p:spPr>
      </p:pic>
    </p:spTree>
    <p:extLst>
      <p:ext uri="{BB962C8B-B14F-4D97-AF65-F5344CB8AC3E}">
        <p14:creationId xmlns:p14="http://schemas.microsoft.com/office/powerpoint/2010/main" val="3598426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240" y="844779"/>
            <a:ext cx="8442960" cy="4032021"/>
          </a:xfrm>
        </p:spPr>
        <p:txBody>
          <a:bodyPr>
            <a:normAutofit/>
          </a:bodyPr>
          <a:lstStyle/>
          <a:p>
            <a:pPr lvl="0"/>
            <a:r>
              <a:rPr lang="en-CA" sz="1200" dirty="0"/>
              <a:t>Successfully led ongoing advocacy locally and provincially to support continued operations of the urgent public health needs site, Safe Health Site Timmins, post March 31, 2024 in partnership with Canadian Mental Health Association Cochrane-Timiskaming as it transitions to a Consumption Treatment Services site.</a:t>
            </a:r>
          </a:p>
          <a:p>
            <a:pPr lvl="0"/>
            <a:endParaRPr lang="en-CA" sz="1200" dirty="0"/>
          </a:p>
          <a:p>
            <a:pPr lvl="0"/>
            <a:r>
              <a:rPr lang="en-CA" sz="1200" dirty="0"/>
              <a:t>Contributed to completion of the </a:t>
            </a:r>
            <a:r>
              <a:rPr lang="en-CA" sz="1200" i="1" dirty="0"/>
              <a:t>Living Space Relocation Review</a:t>
            </a:r>
            <a:r>
              <a:rPr lang="en-CA" sz="1200" dirty="0"/>
              <a:t> and the development of the </a:t>
            </a:r>
            <a:r>
              <a:rPr lang="en-CA" sz="1200" i="1" dirty="0"/>
              <a:t>Living Space Relocation Steering Action Plan</a:t>
            </a:r>
            <a:r>
              <a:rPr lang="en-CA" sz="1200" dirty="0"/>
              <a:t>, both of which are focused on meeting the shelter and service needs of vulnerable populations.</a:t>
            </a:r>
          </a:p>
          <a:p>
            <a:pPr lvl="0"/>
            <a:endParaRPr lang="en-CA" sz="1200" dirty="0"/>
          </a:p>
          <a:p>
            <a:pPr lvl="0"/>
            <a:r>
              <a:rPr lang="en-CA" sz="1200" dirty="0"/>
              <a:t>Successfully led (in partnership with OHT partners) a collaborative funding application for a District Palliative Care Coach to support improved access to evidenced-based palliative care and improved patient and family experience.</a:t>
            </a:r>
          </a:p>
          <a:p>
            <a:pPr lvl="0"/>
            <a:endParaRPr lang="en-CA" sz="1200" dirty="0"/>
          </a:p>
          <a:p>
            <a:pPr lvl="0"/>
            <a:r>
              <a:rPr lang="en-CA" sz="1200" dirty="0"/>
              <a:t>Successfully advocated for funding dedicated to additional medical imaging (CT) hours to enhance equity and access to medical imaging for the district.</a:t>
            </a:r>
          </a:p>
          <a:p>
            <a:pPr lvl="0"/>
            <a:endParaRPr lang="en-CA" sz="1200" dirty="0"/>
          </a:p>
          <a:p>
            <a:pPr lvl="0"/>
            <a:r>
              <a:rPr lang="en-CA" sz="1200" dirty="0"/>
              <a:t>Finalized a foundational report that advocates for a structural base adjustment given the geographical isolation of Timmins and District communities and the existing health inequities of the North.</a:t>
            </a:r>
          </a:p>
          <a:p>
            <a:pPr marL="0" lvl="0" indent="0">
              <a:buNone/>
            </a:pPr>
            <a:endParaRPr lang="en-CA" sz="1200" dirty="0"/>
          </a:p>
          <a:p>
            <a:pPr lvl="0"/>
            <a:r>
              <a:rPr lang="en-CA" sz="1200" dirty="0" err="1"/>
              <a:t>Meditech</a:t>
            </a:r>
            <a:r>
              <a:rPr lang="en-CA" sz="1200" dirty="0"/>
              <a:t> Expanse, new WIFI System and Point of Care Technologies in the Laboratory Department are supporting healthcare organizations to effectively reduce disparities and improve the overall health and well-being of communities by allowing for fully accessible digital patient information, anywhere, anytime.</a:t>
            </a:r>
          </a:p>
          <a:p>
            <a:pPr marL="0" indent="0">
              <a:buNone/>
            </a:pPr>
            <a:endParaRPr lang="en-CA" sz="3000" dirty="0"/>
          </a:p>
          <a:p>
            <a:pPr marL="0" indent="0">
              <a:buNone/>
            </a:pPr>
            <a:endParaRPr lang="en-US" sz="2400" b="1" dirty="0"/>
          </a:p>
        </p:txBody>
      </p:sp>
      <p:sp>
        <p:nvSpPr>
          <p:cNvPr id="5" name="TextBox 4"/>
          <p:cNvSpPr txBox="1"/>
          <p:nvPr/>
        </p:nvSpPr>
        <p:spPr>
          <a:xfrm>
            <a:off x="396240" y="329627"/>
            <a:ext cx="8305800" cy="523220"/>
          </a:xfrm>
          <a:prstGeom prst="rect">
            <a:avLst/>
          </a:prstGeom>
          <a:solidFill>
            <a:schemeClr val="accent1">
              <a:lumMod val="75000"/>
            </a:schemeClr>
          </a:solidFill>
        </p:spPr>
        <p:txBody>
          <a:bodyPr wrap="square" rtlCol="0">
            <a:spAutoFit/>
          </a:bodyPr>
          <a:lstStyle/>
          <a:p>
            <a:pPr algn="ctr"/>
            <a:r>
              <a:rPr lang="en-US" sz="2800" b="1" dirty="0">
                <a:solidFill>
                  <a:schemeClr val="bg1"/>
                </a:solidFill>
              </a:rPr>
              <a:t>System Work</a:t>
            </a:r>
            <a:endParaRPr lang="en-CA" sz="2800" b="1" dirty="0">
              <a:solidFill>
                <a:schemeClr val="bg1"/>
              </a:solidFill>
            </a:endParaRPr>
          </a:p>
        </p:txBody>
      </p:sp>
      <p:sp>
        <p:nvSpPr>
          <p:cNvPr id="6" name="Date Placeholder 5"/>
          <p:cNvSpPr>
            <a:spLocks noGrp="1"/>
          </p:cNvSpPr>
          <p:nvPr>
            <p:ph type="dt" sz="half" idx="10"/>
          </p:nvPr>
        </p:nvSpPr>
        <p:spPr/>
        <p:txBody>
          <a:bodyPr/>
          <a:lstStyle/>
          <a:p>
            <a:r>
              <a:rPr lang="en-US" dirty="0"/>
              <a:t>April 2024</a:t>
            </a:r>
          </a:p>
        </p:txBody>
      </p:sp>
      <p:sp>
        <p:nvSpPr>
          <p:cNvPr id="7" name="Footer Placeholder 6"/>
          <p:cNvSpPr>
            <a:spLocks noGrp="1"/>
          </p:cNvSpPr>
          <p:nvPr>
            <p:ph type="ftr" sz="quarter" idx="11"/>
          </p:nvPr>
        </p:nvSpPr>
        <p:spPr>
          <a:xfrm>
            <a:off x="1600200" y="6356352"/>
            <a:ext cx="6553200" cy="365125"/>
          </a:xfrm>
        </p:spPr>
        <p:txBody>
          <a:bodyPr/>
          <a:lstStyle/>
          <a:p>
            <a:r>
              <a:rPr lang="en-CA" dirty="0"/>
              <a:t>Diversity, Equity, Inclusion, Social Accountability and Anti-Racism Report Card, Q1 2024/25</a:t>
            </a:r>
            <a:endParaRPr lang="en-US" dirty="0"/>
          </a:p>
        </p:txBody>
      </p:sp>
      <p:sp>
        <p:nvSpPr>
          <p:cNvPr id="8" name="Slide Number Placeholder 7"/>
          <p:cNvSpPr>
            <a:spLocks noGrp="1"/>
          </p:cNvSpPr>
          <p:nvPr>
            <p:ph type="sldNum" sz="quarter" idx="12"/>
          </p:nvPr>
        </p:nvSpPr>
        <p:spPr/>
        <p:txBody>
          <a:bodyPr/>
          <a:lstStyle/>
          <a:p>
            <a:fld id="{F8415EA8-7DE5-4BBB-8F80-62CAB1584A3D}" type="slidenum">
              <a:rPr lang="en-US" smtClean="0"/>
              <a:t>8</a:t>
            </a:fld>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2045" y="4756152"/>
            <a:ext cx="4267200" cy="1600200"/>
          </a:xfrm>
          <a:prstGeom prst="rect">
            <a:avLst/>
          </a:prstGeom>
        </p:spPr>
      </p:pic>
    </p:spTree>
    <p:extLst>
      <p:ext uri="{BB962C8B-B14F-4D97-AF65-F5344CB8AC3E}">
        <p14:creationId xmlns:p14="http://schemas.microsoft.com/office/powerpoint/2010/main" val="2265448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27" y="429011"/>
            <a:ext cx="9104744" cy="2362200"/>
          </a:xfrm>
        </p:spPr>
        <p:txBody>
          <a:bodyPr>
            <a:normAutofit/>
          </a:bodyPr>
          <a:lstStyle/>
          <a:p>
            <a:pPr marL="0" indent="0"/>
            <a:r>
              <a:rPr lang="en-US" sz="3600" dirty="0"/>
              <a:t>The next TADH Health Equity Report Card will be published August, 2024.</a:t>
            </a:r>
            <a:endParaRPr lang="en-CA" sz="3600" dirty="0"/>
          </a:p>
        </p:txBody>
      </p:sp>
      <p:sp>
        <p:nvSpPr>
          <p:cNvPr id="4" name="Date Placeholder 3"/>
          <p:cNvSpPr>
            <a:spLocks noGrp="1"/>
          </p:cNvSpPr>
          <p:nvPr>
            <p:ph type="dt" sz="half" idx="10"/>
          </p:nvPr>
        </p:nvSpPr>
        <p:spPr/>
        <p:txBody>
          <a:bodyPr/>
          <a:lstStyle/>
          <a:p>
            <a:r>
              <a:rPr lang="en-US" dirty="0"/>
              <a:t>April 2024</a:t>
            </a:r>
          </a:p>
        </p:txBody>
      </p:sp>
      <p:sp>
        <p:nvSpPr>
          <p:cNvPr id="6" name="Slide Number Placeholder 5"/>
          <p:cNvSpPr>
            <a:spLocks noGrp="1"/>
          </p:cNvSpPr>
          <p:nvPr>
            <p:ph type="sldNum" sz="quarter" idx="12"/>
          </p:nvPr>
        </p:nvSpPr>
        <p:spPr/>
        <p:txBody>
          <a:bodyPr/>
          <a:lstStyle/>
          <a:p>
            <a:fld id="{F8415EA8-7DE5-4BBB-8F80-62CAB1584A3D}" type="slidenum">
              <a:rPr lang="en-US" smtClean="0"/>
              <a:t>9</a:t>
            </a:fld>
            <a:endParaRPr lang="en-US"/>
          </a:p>
        </p:txBody>
      </p:sp>
      <p:sp>
        <p:nvSpPr>
          <p:cNvPr id="7" name="TextBox 6"/>
          <p:cNvSpPr txBox="1"/>
          <p:nvPr/>
        </p:nvSpPr>
        <p:spPr>
          <a:xfrm>
            <a:off x="-39255" y="5181600"/>
            <a:ext cx="9144000" cy="769441"/>
          </a:xfrm>
          <a:prstGeom prst="rect">
            <a:avLst/>
          </a:prstGeom>
          <a:solidFill>
            <a:schemeClr val="accent1">
              <a:lumMod val="75000"/>
            </a:schemeClr>
          </a:solidFill>
        </p:spPr>
        <p:txBody>
          <a:bodyPr wrap="square" rtlCol="0">
            <a:spAutoFit/>
          </a:bodyPr>
          <a:lstStyle/>
          <a:p>
            <a:pPr algn="ctr"/>
            <a:r>
              <a:rPr lang="en-US" sz="4400" dirty="0">
                <a:solidFill>
                  <a:schemeClr val="bg1"/>
                </a:solidFill>
              </a:rPr>
              <a:t>Merci, </a:t>
            </a:r>
            <a:r>
              <a:rPr lang="en-US" sz="4400" dirty="0" err="1">
                <a:solidFill>
                  <a:schemeClr val="bg1"/>
                </a:solidFill>
              </a:rPr>
              <a:t>Mii-gwetch</a:t>
            </a:r>
            <a:r>
              <a:rPr lang="en-US" sz="4400" dirty="0">
                <a:solidFill>
                  <a:schemeClr val="bg1"/>
                </a:solidFill>
              </a:rPr>
              <a:t>, Thank you</a:t>
            </a:r>
            <a:endParaRPr lang="en-CA" sz="4400" dirty="0">
              <a:solidFill>
                <a:schemeClr val="bg1"/>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6448" y="2754266"/>
            <a:ext cx="8511104" cy="2438400"/>
          </a:xfrm>
          <a:prstGeom prst="rect">
            <a:avLst/>
          </a:prstGeom>
        </p:spPr>
      </p:pic>
      <p:sp>
        <p:nvSpPr>
          <p:cNvPr id="9" name="Footer Placeholder 6"/>
          <p:cNvSpPr txBox="1">
            <a:spLocks/>
          </p:cNvSpPr>
          <p:nvPr/>
        </p:nvSpPr>
        <p:spPr>
          <a:xfrm>
            <a:off x="1600200" y="6356352"/>
            <a:ext cx="65532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t>Diversity, Equity, Inclusion, Social Accountability and Anti-Racism Report Card, Q1 2024/25</a:t>
            </a:r>
            <a:endParaRPr lang="en-US" dirty="0"/>
          </a:p>
        </p:txBody>
      </p:sp>
    </p:spTree>
    <p:extLst>
      <p:ext uri="{BB962C8B-B14F-4D97-AF65-F5344CB8AC3E}">
        <p14:creationId xmlns:p14="http://schemas.microsoft.com/office/powerpoint/2010/main" val="2344769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27184</TotalTime>
  <Words>1546</Words>
  <Application>Microsoft Office PowerPoint</Application>
  <PresentationFormat>On-screen Show (4:3)</PresentationFormat>
  <Paragraphs>126</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Comic Sans MS</vt:lpstr>
      <vt:lpstr>Office Theme</vt:lpstr>
      <vt:lpstr>Diversity, Equity, Inclusion, Social Accountability, Anti-Racism  Report Card, Q1 – 2024/2025</vt:lpstr>
      <vt:lpstr>Message from Kate Fyfe</vt:lpstr>
      <vt:lpstr>PowerPoint Presentation</vt:lpstr>
      <vt:lpstr>PowerPoint Presentation</vt:lpstr>
      <vt:lpstr>PowerPoint Presentation</vt:lpstr>
      <vt:lpstr>PowerPoint Presentation</vt:lpstr>
      <vt:lpstr>PowerPoint Presentation</vt:lpstr>
      <vt:lpstr>PowerPoint Presentation</vt:lpstr>
      <vt:lpstr>The next TADH Health Equity Report Card will be published August, 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Timmins Chamber of Commerce Presentation</dc:title>
  <dc:creator>Kaileigh Russell</dc:creator>
  <cp:lastModifiedBy>Jenna Wilson</cp:lastModifiedBy>
  <cp:revision>329</cp:revision>
  <cp:lastPrinted>2022-05-31T17:57:08Z</cp:lastPrinted>
  <dcterms:created xsi:type="dcterms:W3CDTF">2021-01-16T17:02:41Z</dcterms:created>
  <dcterms:modified xsi:type="dcterms:W3CDTF">2024-11-13T14:21:10Z</dcterms:modified>
</cp:coreProperties>
</file>